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sldIdLst>
    <p:sldId id="257" r:id="rId5"/>
    <p:sldId id="275" r:id="rId6"/>
    <p:sldId id="276" r:id="rId7"/>
    <p:sldId id="277" r:id="rId8"/>
    <p:sldId id="278" r:id="rId9"/>
    <p:sldId id="279" r:id="rId10"/>
    <p:sldId id="280" r:id="rId11"/>
    <p:sldId id="281" r:id="rId12"/>
    <p:sldId id="282" r:id="rId13"/>
    <p:sldId id="283" r:id="rId14"/>
    <p:sldId id="284" r:id="rId15"/>
    <p:sldId id="286" r:id="rId16"/>
    <p:sldId id="285" r:id="rId17"/>
    <p:sldId id="287"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13FB2"/>
    <a:srgbClr val="C39BE1"/>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2DE63D5-997A-4646-A377-4702673A728D}">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6" autoAdjust="0"/>
    <p:restoredTop sz="94614" autoAdjust="0"/>
  </p:normalViewPr>
  <p:slideViewPr>
    <p:cSldViewPr snapToGrid="0">
      <p:cViewPr varScale="1">
        <p:scale>
          <a:sx n="77" d="100"/>
          <a:sy n="77" d="100"/>
        </p:scale>
        <p:origin x="672" y="84"/>
      </p:cViewPr>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10.png>
</file>

<file path=ppt/media/image11.jpg>
</file>

<file path=ppt/media/image12.png>
</file>

<file path=ppt/media/image13.png>
</file>

<file path=ppt/media/image14.jpe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65716D-39C9-48C4-A3EB-B88E4515427D}" type="datetimeFigureOut">
              <a:rPr lang="en-US" smtClean="0"/>
              <a:t>1/27/2026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0C6D3C-9EB0-4F2C-9026-3887D1CDB44E}" type="slidenum">
              <a:rPr lang="en-US" smtClean="0"/>
              <a:t>‹#›</a:t>
            </a:fld>
            <a:endParaRPr lang="en-US" dirty="0"/>
          </a:p>
        </p:txBody>
      </p:sp>
    </p:spTree>
    <p:extLst>
      <p:ext uri="{BB962C8B-B14F-4D97-AF65-F5344CB8AC3E}">
        <p14:creationId xmlns:p14="http://schemas.microsoft.com/office/powerpoint/2010/main" val="2437763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8D39141-3E8E-4545-90DB-291A0E5F139B}"/>
              </a:ext>
            </a:extLst>
          </p:cNvPr>
          <p:cNvSpPr>
            <a:spLocks noGrp="1"/>
          </p:cNvSpPr>
          <p:nvPr>
            <p:ph type="pic" sz="quarter" idx="12" hasCustomPrompt="1"/>
          </p:nvPr>
        </p:nvSpPr>
        <p:spPr>
          <a:xfrm>
            <a:off x="0" y="0"/>
            <a:ext cx="12192000" cy="6858000"/>
          </a:xfrm>
          <a:solidFill>
            <a:schemeClr val="tx1">
              <a:lumMod val="75000"/>
              <a:lumOff val="25000"/>
            </a:schemeClr>
          </a:solidFill>
        </p:spPr>
        <p:txBody>
          <a:bodyPr lIns="612000" tIns="0" anchor="ctr"/>
          <a:lstStyle>
            <a:lvl1pPr marL="0" indent="0" algn="l">
              <a:lnSpc>
                <a:spcPct val="100000"/>
              </a:lnSpc>
              <a:buNone/>
              <a:defRPr sz="1200" i="1">
                <a:solidFill>
                  <a:schemeClr val="bg1">
                    <a:lumMod val="75000"/>
                  </a:schemeClr>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AD90A062-54B3-47F2-9D6A-5BC9575208D2}"/>
              </a:ext>
            </a:extLst>
          </p:cNvPr>
          <p:cNvSpPr>
            <a:spLocks noGrp="1"/>
          </p:cNvSpPr>
          <p:nvPr>
            <p:ph type="ctrTitle"/>
          </p:nvPr>
        </p:nvSpPr>
        <p:spPr>
          <a:xfrm>
            <a:off x="2520000" y="0"/>
            <a:ext cx="9672000" cy="6857999"/>
          </a:xfrm>
          <a:solidFill>
            <a:schemeClr val="tx2">
              <a:alpha val="70000"/>
            </a:schemeClr>
          </a:solidFill>
        </p:spPr>
        <p:txBody>
          <a:bodyPr lIns="1116000" rIns="180000" anchor="ctr"/>
          <a:lstStyle>
            <a:lvl1pPr algn="l">
              <a:defRPr sz="500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5C97F3D-57FA-4E82-9EEC-E93088055A15}"/>
              </a:ext>
            </a:extLst>
          </p:cNvPr>
          <p:cNvSpPr>
            <a:spLocks noGrp="1"/>
          </p:cNvSpPr>
          <p:nvPr>
            <p:ph type="subTitle" idx="1"/>
          </p:nvPr>
        </p:nvSpPr>
        <p:spPr>
          <a:xfrm>
            <a:off x="3600000" y="4276447"/>
            <a:ext cx="5161550" cy="620016"/>
          </a:xfrm>
          <a:gradFill>
            <a:gsLst>
              <a:gs pos="0">
                <a:schemeClr val="tx2"/>
              </a:gs>
              <a:gs pos="100000">
                <a:schemeClr val="accent2"/>
              </a:gs>
            </a:gsLst>
            <a:lin ang="14400000" scaled="0"/>
          </a:gradFill>
        </p:spPr>
        <p:txBody>
          <a:bodyPr lIns="144000" anchor="ctr"/>
          <a:lstStyle>
            <a:lvl1pPr marL="0" indent="0" algn="l">
              <a:buNone/>
              <a:defRPr sz="2400" b="1" i="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Footer Placeholder 6">
            <a:extLst>
              <a:ext uri="{FF2B5EF4-FFF2-40B4-BE49-F238E27FC236}">
                <a16:creationId xmlns:a16="http://schemas.microsoft.com/office/drawing/2014/main" id="{E31775C8-C7F0-4EC5-A9C0-53AE3A0C5F7B}"/>
              </a:ext>
            </a:extLst>
          </p:cNvPr>
          <p:cNvSpPr>
            <a:spLocks noGrp="1"/>
          </p:cNvSpPr>
          <p:nvPr>
            <p:ph type="ftr" sz="quarter" idx="10"/>
          </p:nvPr>
        </p:nvSpPr>
        <p:spPr>
          <a:xfrm>
            <a:off x="3600000" y="6262080"/>
            <a:ext cx="7560000" cy="360000"/>
          </a:xfrm>
        </p:spPr>
        <p:txBody>
          <a:bodyPr/>
          <a:lstStyle/>
          <a:p>
            <a:endParaRPr lang="en-US" dirty="0"/>
          </a:p>
        </p:txBody>
      </p:sp>
      <p:sp>
        <p:nvSpPr>
          <p:cNvPr id="8" name="Slide Number Placeholder 7">
            <a:extLst>
              <a:ext uri="{FF2B5EF4-FFF2-40B4-BE49-F238E27FC236}">
                <a16:creationId xmlns:a16="http://schemas.microsoft.com/office/drawing/2014/main" id="{9E8B0AE2-DA19-49E2-AC81-5272385D304C}"/>
              </a:ext>
            </a:extLst>
          </p:cNvPr>
          <p:cNvSpPr>
            <a:spLocks noGrp="1"/>
          </p:cNvSpPr>
          <p:nvPr>
            <p:ph type="sldNum" sz="quarter" idx="11"/>
          </p:nvPr>
        </p:nvSpPr>
        <p:spPr/>
        <p:txBody>
          <a:bodyPr/>
          <a:lstStyle/>
          <a:p>
            <a:fld id="{EECC7194-A4D0-457B-9D3E-53681723AFF7}" type="slidenum">
              <a:rPr lang="en-US" smtClean="0"/>
              <a:pPr/>
              <a:t>‹#›</a:t>
            </a:fld>
            <a:endParaRPr lang="en-US" dirty="0"/>
          </a:p>
        </p:txBody>
      </p:sp>
    </p:spTree>
    <p:extLst>
      <p:ext uri="{BB962C8B-B14F-4D97-AF65-F5344CB8AC3E}">
        <p14:creationId xmlns:p14="http://schemas.microsoft.com/office/powerpoint/2010/main" val="214234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0" name="Text Placeholder 3">
            <a:extLst>
              <a:ext uri="{FF2B5EF4-FFF2-40B4-BE49-F238E27FC236}">
                <a16:creationId xmlns:a16="http://schemas.microsoft.com/office/drawing/2014/main" id="{6A395197-9758-40F0-B747-F8B134C175EB}"/>
              </a:ext>
            </a:extLst>
          </p:cNvPr>
          <p:cNvSpPr txBox="1">
            <a:spLocks/>
          </p:cNvSpPr>
          <p:nvPr userDrawn="1"/>
        </p:nvSpPr>
        <p:spPr>
          <a:xfrm>
            <a:off x="0" y="-436"/>
            <a:ext cx="12192000" cy="6858436"/>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19" name="Freeform: Shape 18">
            <a:extLst>
              <a:ext uri="{FF2B5EF4-FFF2-40B4-BE49-F238E27FC236}">
                <a16:creationId xmlns:a16="http://schemas.microsoft.com/office/drawing/2014/main" id="{78907576-77BD-4FD0-A9FE-48D249CB435B}"/>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noProof="0"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5" name="Text Placeholder 4">
            <a:extLst>
              <a:ext uri="{FF2B5EF4-FFF2-40B4-BE49-F238E27FC236}">
                <a16:creationId xmlns:a16="http://schemas.microsoft.com/office/drawing/2014/main" id="{C430C70C-09F9-40EE-9A89-ED9A5DCFD98D}"/>
              </a:ext>
            </a:extLst>
          </p:cNvPr>
          <p:cNvSpPr>
            <a:spLocks noGrp="1"/>
          </p:cNvSpPr>
          <p:nvPr>
            <p:ph type="body" sz="quarter" idx="13" hasCustomPrompt="1"/>
          </p:nvPr>
        </p:nvSpPr>
        <p:spPr>
          <a:xfrm>
            <a:off x="1303794" y="3407563"/>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13" name="Text Placeholder 12">
            <a:extLst>
              <a:ext uri="{FF2B5EF4-FFF2-40B4-BE49-F238E27FC236}">
                <a16:creationId xmlns:a16="http://schemas.microsoft.com/office/drawing/2014/main" id="{278D9ACA-AB64-4D04-A5E0-23AC8B81EC2C}"/>
              </a:ext>
            </a:extLst>
          </p:cNvPr>
          <p:cNvSpPr>
            <a:spLocks noGrp="1"/>
          </p:cNvSpPr>
          <p:nvPr>
            <p:ph type="body" sz="quarter" idx="14" hasCustomPrompt="1"/>
          </p:nvPr>
        </p:nvSpPr>
        <p:spPr>
          <a:xfrm>
            <a:off x="1303794" y="3005055"/>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15" name="Text Placeholder 4">
            <a:extLst>
              <a:ext uri="{FF2B5EF4-FFF2-40B4-BE49-F238E27FC236}">
                <a16:creationId xmlns:a16="http://schemas.microsoft.com/office/drawing/2014/main" id="{F3B4EB62-0A18-46F9-98F0-E8FC5EBAF37E}"/>
              </a:ext>
            </a:extLst>
          </p:cNvPr>
          <p:cNvSpPr>
            <a:spLocks noGrp="1"/>
          </p:cNvSpPr>
          <p:nvPr>
            <p:ph type="body" sz="quarter" idx="15" hasCustomPrompt="1"/>
          </p:nvPr>
        </p:nvSpPr>
        <p:spPr>
          <a:xfrm>
            <a:off x="5066363" y="3407563"/>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16" name="Text Placeholder 12">
            <a:extLst>
              <a:ext uri="{FF2B5EF4-FFF2-40B4-BE49-F238E27FC236}">
                <a16:creationId xmlns:a16="http://schemas.microsoft.com/office/drawing/2014/main" id="{A3B2D4DF-9952-49C7-B850-559AD0DF27D5}"/>
              </a:ext>
            </a:extLst>
          </p:cNvPr>
          <p:cNvSpPr>
            <a:spLocks noGrp="1"/>
          </p:cNvSpPr>
          <p:nvPr>
            <p:ph type="body" sz="quarter" idx="16" hasCustomPrompt="1"/>
          </p:nvPr>
        </p:nvSpPr>
        <p:spPr>
          <a:xfrm>
            <a:off x="5066363" y="3005055"/>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17" name="Text Placeholder 4">
            <a:extLst>
              <a:ext uri="{FF2B5EF4-FFF2-40B4-BE49-F238E27FC236}">
                <a16:creationId xmlns:a16="http://schemas.microsoft.com/office/drawing/2014/main" id="{BCE373B8-7ADE-4DC4-9900-59147BFA16E7}"/>
              </a:ext>
            </a:extLst>
          </p:cNvPr>
          <p:cNvSpPr>
            <a:spLocks noGrp="1"/>
          </p:cNvSpPr>
          <p:nvPr>
            <p:ph type="body" sz="quarter" idx="17" hasCustomPrompt="1"/>
          </p:nvPr>
        </p:nvSpPr>
        <p:spPr>
          <a:xfrm>
            <a:off x="8828931" y="3407563"/>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18" name="Text Placeholder 12">
            <a:extLst>
              <a:ext uri="{FF2B5EF4-FFF2-40B4-BE49-F238E27FC236}">
                <a16:creationId xmlns:a16="http://schemas.microsoft.com/office/drawing/2014/main" id="{28F027FF-E9AF-4E49-AC44-48D21AD761AA}"/>
              </a:ext>
            </a:extLst>
          </p:cNvPr>
          <p:cNvSpPr>
            <a:spLocks noGrp="1"/>
          </p:cNvSpPr>
          <p:nvPr>
            <p:ph type="body" sz="quarter" idx="18" hasCustomPrompt="1"/>
          </p:nvPr>
        </p:nvSpPr>
        <p:spPr>
          <a:xfrm>
            <a:off x="8828931" y="3005055"/>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29" name="Picture Placeholder 25">
            <a:extLst>
              <a:ext uri="{FF2B5EF4-FFF2-40B4-BE49-F238E27FC236}">
                <a16:creationId xmlns:a16="http://schemas.microsoft.com/office/drawing/2014/main" id="{8989EC4C-4E3F-457F-8CF6-8A88DE68A930}"/>
              </a:ext>
            </a:extLst>
          </p:cNvPr>
          <p:cNvSpPr>
            <a:spLocks noGrp="1"/>
          </p:cNvSpPr>
          <p:nvPr>
            <p:ph type="pic" sz="quarter" idx="23" hasCustomPrompt="1"/>
          </p:nvPr>
        </p:nvSpPr>
        <p:spPr>
          <a:xfrm>
            <a:off x="1867711" y="1648853"/>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0" name="Picture Placeholder 25">
            <a:extLst>
              <a:ext uri="{FF2B5EF4-FFF2-40B4-BE49-F238E27FC236}">
                <a16:creationId xmlns:a16="http://schemas.microsoft.com/office/drawing/2014/main" id="{67FB2730-3D12-4D72-AE64-AC3955C5CD99}"/>
              </a:ext>
            </a:extLst>
          </p:cNvPr>
          <p:cNvSpPr>
            <a:spLocks noGrp="1"/>
          </p:cNvSpPr>
          <p:nvPr>
            <p:ph type="pic" sz="quarter" idx="24" hasCustomPrompt="1"/>
          </p:nvPr>
        </p:nvSpPr>
        <p:spPr>
          <a:xfrm>
            <a:off x="5630280" y="1648853"/>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1" name="Picture Placeholder 25">
            <a:extLst>
              <a:ext uri="{FF2B5EF4-FFF2-40B4-BE49-F238E27FC236}">
                <a16:creationId xmlns:a16="http://schemas.microsoft.com/office/drawing/2014/main" id="{4F2BB90C-4866-4DB3-B05C-0BB7DBFF8EA3}"/>
              </a:ext>
            </a:extLst>
          </p:cNvPr>
          <p:cNvSpPr>
            <a:spLocks noGrp="1"/>
          </p:cNvSpPr>
          <p:nvPr>
            <p:ph type="pic" sz="quarter" idx="25" hasCustomPrompt="1"/>
          </p:nvPr>
        </p:nvSpPr>
        <p:spPr>
          <a:xfrm>
            <a:off x="9392848" y="1648853"/>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22" name="Text Placeholder 4">
            <a:extLst>
              <a:ext uri="{FF2B5EF4-FFF2-40B4-BE49-F238E27FC236}">
                <a16:creationId xmlns:a16="http://schemas.microsoft.com/office/drawing/2014/main" id="{FE407FE5-15DF-40F7-B14C-0A04CC30CD66}"/>
              </a:ext>
            </a:extLst>
          </p:cNvPr>
          <p:cNvSpPr>
            <a:spLocks noGrp="1"/>
          </p:cNvSpPr>
          <p:nvPr>
            <p:ph type="body" sz="quarter" idx="26" hasCustomPrompt="1"/>
          </p:nvPr>
        </p:nvSpPr>
        <p:spPr>
          <a:xfrm>
            <a:off x="1303794" y="5736658"/>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23" name="Text Placeholder 12">
            <a:extLst>
              <a:ext uri="{FF2B5EF4-FFF2-40B4-BE49-F238E27FC236}">
                <a16:creationId xmlns:a16="http://schemas.microsoft.com/office/drawing/2014/main" id="{7DD73F77-2E6A-450D-B4AF-8643D8AE1ECE}"/>
              </a:ext>
            </a:extLst>
          </p:cNvPr>
          <p:cNvSpPr>
            <a:spLocks noGrp="1"/>
          </p:cNvSpPr>
          <p:nvPr>
            <p:ph type="body" sz="quarter" idx="27" hasCustomPrompt="1"/>
          </p:nvPr>
        </p:nvSpPr>
        <p:spPr>
          <a:xfrm>
            <a:off x="1303794" y="5334150"/>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24" name="Text Placeholder 4">
            <a:extLst>
              <a:ext uri="{FF2B5EF4-FFF2-40B4-BE49-F238E27FC236}">
                <a16:creationId xmlns:a16="http://schemas.microsoft.com/office/drawing/2014/main" id="{7F1CAED2-2A78-4780-A303-060C24C56526}"/>
              </a:ext>
            </a:extLst>
          </p:cNvPr>
          <p:cNvSpPr>
            <a:spLocks noGrp="1"/>
          </p:cNvSpPr>
          <p:nvPr>
            <p:ph type="body" sz="quarter" idx="28" hasCustomPrompt="1"/>
          </p:nvPr>
        </p:nvSpPr>
        <p:spPr>
          <a:xfrm>
            <a:off x="5066363" y="5736658"/>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27" name="Text Placeholder 12">
            <a:extLst>
              <a:ext uri="{FF2B5EF4-FFF2-40B4-BE49-F238E27FC236}">
                <a16:creationId xmlns:a16="http://schemas.microsoft.com/office/drawing/2014/main" id="{4E77CA0B-49F8-4EE9-84A7-AB28FD1CC1ED}"/>
              </a:ext>
            </a:extLst>
          </p:cNvPr>
          <p:cNvSpPr>
            <a:spLocks noGrp="1"/>
          </p:cNvSpPr>
          <p:nvPr>
            <p:ph type="body" sz="quarter" idx="29" hasCustomPrompt="1"/>
          </p:nvPr>
        </p:nvSpPr>
        <p:spPr>
          <a:xfrm>
            <a:off x="5066363" y="5334150"/>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28" name="Text Placeholder 4">
            <a:extLst>
              <a:ext uri="{FF2B5EF4-FFF2-40B4-BE49-F238E27FC236}">
                <a16:creationId xmlns:a16="http://schemas.microsoft.com/office/drawing/2014/main" id="{5D4F2294-CE3A-4705-BCB3-C5DAFA373C25}"/>
              </a:ext>
            </a:extLst>
          </p:cNvPr>
          <p:cNvSpPr>
            <a:spLocks noGrp="1"/>
          </p:cNvSpPr>
          <p:nvPr>
            <p:ph type="body" sz="quarter" idx="30" hasCustomPrompt="1"/>
          </p:nvPr>
        </p:nvSpPr>
        <p:spPr>
          <a:xfrm>
            <a:off x="8828931" y="5736658"/>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32" name="Text Placeholder 12">
            <a:extLst>
              <a:ext uri="{FF2B5EF4-FFF2-40B4-BE49-F238E27FC236}">
                <a16:creationId xmlns:a16="http://schemas.microsoft.com/office/drawing/2014/main" id="{7B49F9AF-7698-444D-8D12-FA0B6A713E03}"/>
              </a:ext>
            </a:extLst>
          </p:cNvPr>
          <p:cNvSpPr>
            <a:spLocks noGrp="1"/>
          </p:cNvSpPr>
          <p:nvPr>
            <p:ph type="body" sz="quarter" idx="31" hasCustomPrompt="1"/>
          </p:nvPr>
        </p:nvSpPr>
        <p:spPr>
          <a:xfrm>
            <a:off x="8828931" y="5334150"/>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33" name="Picture Placeholder 25">
            <a:extLst>
              <a:ext uri="{FF2B5EF4-FFF2-40B4-BE49-F238E27FC236}">
                <a16:creationId xmlns:a16="http://schemas.microsoft.com/office/drawing/2014/main" id="{6057C2E9-1501-4819-B77D-23A0268DB0F1}"/>
              </a:ext>
            </a:extLst>
          </p:cNvPr>
          <p:cNvSpPr>
            <a:spLocks noGrp="1"/>
          </p:cNvSpPr>
          <p:nvPr>
            <p:ph type="pic" sz="quarter" idx="32" hasCustomPrompt="1"/>
          </p:nvPr>
        </p:nvSpPr>
        <p:spPr>
          <a:xfrm>
            <a:off x="1867711" y="3977948"/>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4" name="Picture Placeholder 25">
            <a:extLst>
              <a:ext uri="{FF2B5EF4-FFF2-40B4-BE49-F238E27FC236}">
                <a16:creationId xmlns:a16="http://schemas.microsoft.com/office/drawing/2014/main" id="{C77B8544-1CEE-4ED4-89E8-ED042673804D}"/>
              </a:ext>
            </a:extLst>
          </p:cNvPr>
          <p:cNvSpPr>
            <a:spLocks noGrp="1"/>
          </p:cNvSpPr>
          <p:nvPr>
            <p:ph type="pic" sz="quarter" idx="33" hasCustomPrompt="1"/>
          </p:nvPr>
        </p:nvSpPr>
        <p:spPr>
          <a:xfrm>
            <a:off x="5630280" y="3977948"/>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5" name="Picture Placeholder 25">
            <a:extLst>
              <a:ext uri="{FF2B5EF4-FFF2-40B4-BE49-F238E27FC236}">
                <a16:creationId xmlns:a16="http://schemas.microsoft.com/office/drawing/2014/main" id="{E1131D92-0382-469E-A358-A2EC5FDCCF32}"/>
              </a:ext>
            </a:extLst>
          </p:cNvPr>
          <p:cNvSpPr>
            <a:spLocks noGrp="1"/>
          </p:cNvSpPr>
          <p:nvPr>
            <p:ph type="pic" sz="quarter" idx="34" hasCustomPrompt="1"/>
          </p:nvPr>
        </p:nvSpPr>
        <p:spPr>
          <a:xfrm>
            <a:off x="9392848" y="3977948"/>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 name="Title 2">
            <a:extLst>
              <a:ext uri="{FF2B5EF4-FFF2-40B4-BE49-F238E27FC236}">
                <a16:creationId xmlns:a16="http://schemas.microsoft.com/office/drawing/2014/main" id="{7C0EBF36-B9CA-4962-B198-27B56B54E58C}"/>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3921977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isted Image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74D42A7-FF15-4C9E-9657-33DD5BC539DA}"/>
              </a:ext>
            </a:extLst>
          </p:cNvPr>
          <p:cNvSpPr/>
          <p:nvPr userDrawn="1"/>
        </p:nvSpPr>
        <p:spPr>
          <a:xfrm>
            <a:off x="180000" y="179109"/>
            <a:ext cx="11832000" cy="65139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3">
            <a:extLst>
              <a:ext uri="{FF2B5EF4-FFF2-40B4-BE49-F238E27FC236}">
                <a16:creationId xmlns:a16="http://schemas.microsoft.com/office/drawing/2014/main" id="{4FA555C0-B108-4047-8AFF-82E05F073446}"/>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tx1"/>
                </a:solidFill>
                <a:latin typeface="+mj-lt"/>
              </a:defRPr>
            </a:lvl1pPr>
          </a:lstStyle>
          <a:p>
            <a:pPr lvl="0"/>
            <a:r>
              <a:rPr lang="en-US" dirty="0"/>
              <a:t>SUBTITLE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5EAA7C-AE70-48A8-B582-013424EB9C44}"/>
              </a:ext>
            </a:extLst>
          </p:cNvPr>
          <p:cNvSpPr>
            <a:spLocks noGrp="1"/>
          </p:cNvSpPr>
          <p:nvPr>
            <p:ph idx="1" hasCustomPrompt="1"/>
          </p:nvPr>
        </p:nvSpPr>
        <p:spPr>
          <a:xfrm>
            <a:off x="2095500" y="1992933"/>
            <a:ext cx="9388499" cy="1095375"/>
          </a:xfrm>
        </p:spPr>
        <p:txBody>
          <a:bodyPr/>
          <a:lstStyle>
            <a:lvl1pPr marL="0" indent="0">
              <a:buNone/>
              <a:defRPr/>
            </a:lvl1pPr>
          </a:lstStyle>
          <a:p>
            <a:pPr lvl="0"/>
            <a:r>
              <a:rPr lang="en-US" dirty="0"/>
              <a:t>Description Here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11" name="Picture Placeholder 10">
            <a:extLst>
              <a:ext uri="{FF2B5EF4-FFF2-40B4-BE49-F238E27FC236}">
                <a16:creationId xmlns:a16="http://schemas.microsoft.com/office/drawing/2014/main" id="{A98EA298-DD21-4B69-8125-094245EDF713}"/>
              </a:ext>
            </a:extLst>
          </p:cNvPr>
          <p:cNvSpPr>
            <a:spLocks noGrp="1"/>
          </p:cNvSpPr>
          <p:nvPr>
            <p:ph type="pic" sz="quarter" idx="13" hasCustomPrompt="1"/>
          </p:nvPr>
        </p:nvSpPr>
        <p:spPr>
          <a:xfrm>
            <a:off x="684213" y="1992934"/>
            <a:ext cx="1095375" cy="1095375"/>
          </a:xfrm>
        </p:spPr>
        <p:txBody>
          <a:bodyPr anchor="ctr"/>
          <a:lstStyle>
            <a:lvl1pPr marL="0" indent="0" algn="ctr">
              <a:buNone/>
              <a:defRPr sz="1050" i="1"/>
            </a:lvl1pPr>
          </a:lstStyle>
          <a:p>
            <a:r>
              <a:rPr lang="en-US" dirty="0"/>
              <a:t>Place</a:t>
            </a:r>
            <a:br>
              <a:rPr lang="en-US" dirty="0"/>
            </a:br>
            <a:r>
              <a:rPr lang="en-US" dirty="0"/>
              <a:t>Your Image / Logo Here</a:t>
            </a:r>
          </a:p>
        </p:txBody>
      </p:sp>
      <p:sp>
        <p:nvSpPr>
          <p:cNvPr id="12" name="Picture Placeholder 10">
            <a:extLst>
              <a:ext uri="{FF2B5EF4-FFF2-40B4-BE49-F238E27FC236}">
                <a16:creationId xmlns:a16="http://schemas.microsoft.com/office/drawing/2014/main" id="{4C93EFCC-1E62-4200-9E96-2476EE2581BF}"/>
              </a:ext>
            </a:extLst>
          </p:cNvPr>
          <p:cNvSpPr>
            <a:spLocks noGrp="1"/>
          </p:cNvSpPr>
          <p:nvPr>
            <p:ph type="pic" sz="quarter" idx="14" hasCustomPrompt="1"/>
          </p:nvPr>
        </p:nvSpPr>
        <p:spPr>
          <a:xfrm>
            <a:off x="684213" y="3431134"/>
            <a:ext cx="1095375" cy="1095375"/>
          </a:xfrm>
        </p:spPr>
        <p:txBody>
          <a:bodyPr anchor="ctr"/>
          <a:lstStyle>
            <a:lvl1pPr marL="0" indent="0" algn="ctr">
              <a:buNone/>
              <a:defRPr sz="1050" i="1"/>
            </a:lvl1pPr>
          </a:lstStyle>
          <a:p>
            <a:r>
              <a:rPr lang="en-US" dirty="0"/>
              <a:t>Place</a:t>
            </a:r>
            <a:br>
              <a:rPr lang="en-US" dirty="0"/>
            </a:br>
            <a:r>
              <a:rPr lang="en-US" dirty="0"/>
              <a:t>Your Image / Logo Here</a:t>
            </a:r>
          </a:p>
        </p:txBody>
      </p:sp>
      <p:sp>
        <p:nvSpPr>
          <p:cNvPr id="13" name="Picture Placeholder 10">
            <a:extLst>
              <a:ext uri="{FF2B5EF4-FFF2-40B4-BE49-F238E27FC236}">
                <a16:creationId xmlns:a16="http://schemas.microsoft.com/office/drawing/2014/main" id="{8741D874-BD81-4469-AA1C-32517FD7C37B}"/>
              </a:ext>
            </a:extLst>
          </p:cNvPr>
          <p:cNvSpPr>
            <a:spLocks noGrp="1"/>
          </p:cNvSpPr>
          <p:nvPr>
            <p:ph type="pic" sz="quarter" idx="15" hasCustomPrompt="1"/>
          </p:nvPr>
        </p:nvSpPr>
        <p:spPr>
          <a:xfrm>
            <a:off x="684213" y="4869334"/>
            <a:ext cx="1095375" cy="1095375"/>
          </a:xfrm>
        </p:spPr>
        <p:txBody>
          <a:bodyPr anchor="ctr"/>
          <a:lstStyle>
            <a:lvl1pPr marL="0" indent="0" algn="ctr">
              <a:buNone/>
              <a:defRPr sz="1050" i="1"/>
            </a:lvl1pPr>
          </a:lstStyle>
          <a:p>
            <a:r>
              <a:rPr lang="en-US" dirty="0"/>
              <a:t>Place</a:t>
            </a:r>
            <a:br>
              <a:rPr lang="en-US" dirty="0"/>
            </a:br>
            <a:r>
              <a:rPr lang="en-US" dirty="0"/>
              <a:t>Your Image / Logo Here</a:t>
            </a:r>
          </a:p>
        </p:txBody>
      </p:sp>
      <p:sp>
        <p:nvSpPr>
          <p:cNvPr id="14" name="Content Placeholder 2">
            <a:extLst>
              <a:ext uri="{FF2B5EF4-FFF2-40B4-BE49-F238E27FC236}">
                <a16:creationId xmlns:a16="http://schemas.microsoft.com/office/drawing/2014/main" id="{CFB0B599-DDEF-43E9-A07F-FC328C595BCE}"/>
              </a:ext>
            </a:extLst>
          </p:cNvPr>
          <p:cNvSpPr>
            <a:spLocks noGrp="1"/>
          </p:cNvSpPr>
          <p:nvPr>
            <p:ph idx="16" hasCustomPrompt="1"/>
          </p:nvPr>
        </p:nvSpPr>
        <p:spPr>
          <a:xfrm>
            <a:off x="2095500" y="3422739"/>
            <a:ext cx="9388499" cy="1095375"/>
          </a:xfrm>
        </p:spPr>
        <p:txBody>
          <a:bodyPr/>
          <a:lstStyle>
            <a:lvl1pPr marL="0" indent="0">
              <a:buNone/>
              <a:defRPr/>
            </a:lvl1pPr>
          </a:lstStyle>
          <a:p>
            <a:pPr lvl="0"/>
            <a:r>
              <a:rPr lang="en-US" dirty="0"/>
              <a:t>Description Here</a:t>
            </a:r>
          </a:p>
        </p:txBody>
      </p:sp>
      <p:sp>
        <p:nvSpPr>
          <p:cNvPr id="15" name="Content Placeholder 2">
            <a:extLst>
              <a:ext uri="{FF2B5EF4-FFF2-40B4-BE49-F238E27FC236}">
                <a16:creationId xmlns:a16="http://schemas.microsoft.com/office/drawing/2014/main" id="{63FF0857-6431-48DC-BE82-9A93C55CEFB4}"/>
              </a:ext>
            </a:extLst>
          </p:cNvPr>
          <p:cNvSpPr>
            <a:spLocks noGrp="1"/>
          </p:cNvSpPr>
          <p:nvPr>
            <p:ph idx="17" hasCustomPrompt="1"/>
          </p:nvPr>
        </p:nvSpPr>
        <p:spPr>
          <a:xfrm>
            <a:off x="2095500" y="4867850"/>
            <a:ext cx="9388499" cy="1095375"/>
          </a:xfrm>
        </p:spPr>
        <p:txBody>
          <a:bodyPr/>
          <a:lstStyle>
            <a:lvl1pPr marL="0" indent="0">
              <a:buNone/>
              <a:defRPr/>
            </a:lvl1pPr>
          </a:lstStyle>
          <a:p>
            <a:pPr lvl="0"/>
            <a:r>
              <a:rPr lang="en-US" dirty="0"/>
              <a:t>Description Here</a:t>
            </a:r>
          </a:p>
        </p:txBody>
      </p:sp>
    </p:spTree>
    <p:extLst>
      <p:ext uri="{BB962C8B-B14F-4D97-AF65-F5344CB8AC3E}">
        <p14:creationId xmlns:p14="http://schemas.microsoft.com/office/powerpoint/2010/main" val="21194719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74D42A7-FF15-4C9E-9657-33DD5BC539DA}"/>
              </a:ext>
            </a:extLst>
          </p:cNvPr>
          <p:cNvSpPr/>
          <p:nvPr userDrawn="1"/>
        </p:nvSpPr>
        <p:spPr>
          <a:xfrm>
            <a:off x="180000" y="179109"/>
            <a:ext cx="11832000" cy="65139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3">
            <a:extLst>
              <a:ext uri="{FF2B5EF4-FFF2-40B4-BE49-F238E27FC236}">
                <a16:creationId xmlns:a16="http://schemas.microsoft.com/office/drawing/2014/main" id="{4FA555C0-B108-4047-8AFF-82E05F073446}"/>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tx1"/>
                </a:solidFill>
                <a:latin typeface="+mj-lt"/>
              </a:defRPr>
            </a:lvl1pPr>
          </a:lstStyle>
          <a:p>
            <a:pPr lvl="0"/>
            <a:r>
              <a:rPr lang="en-US" dirty="0"/>
              <a:t>SUBTITLE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5EAA7C-AE70-48A8-B582-013424EB9C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Tree>
    <p:extLst>
      <p:ext uri="{BB962C8B-B14F-4D97-AF65-F5344CB8AC3E}">
        <p14:creationId xmlns:p14="http://schemas.microsoft.com/office/powerpoint/2010/main" val="30417404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8D39141-3E8E-4545-90DB-291A0E5F139B}"/>
              </a:ext>
            </a:extLst>
          </p:cNvPr>
          <p:cNvSpPr>
            <a:spLocks noGrp="1"/>
          </p:cNvSpPr>
          <p:nvPr>
            <p:ph type="pic" sz="quarter" idx="12" hasCustomPrompt="1"/>
          </p:nvPr>
        </p:nvSpPr>
        <p:spPr>
          <a:xfrm>
            <a:off x="0" y="0"/>
            <a:ext cx="12192000" cy="6858000"/>
          </a:xfrm>
          <a:solidFill>
            <a:schemeClr val="tx1">
              <a:lumMod val="75000"/>
              <a:lumOff val="25000"/>
            </a:schemeClr>
          </a:solidFill>
        </p:spPr>
        <p:txBody>
          <a:bodyPr lIns="0" tIns="0" rIns="612000" anchor="ctr"/>
          <a:lstStyle>
            <a:lvl1pPr marL="0" indent="0" algn="r">
              <a:lnSpc>
                <a:spcPct val="100000"/>
              </a:lnSpc>
              <a:buNone/>
              <a:defRPr sz="1200" i="1">
                <a:solidFill>
                  <a:schemeClr val="bg1">
                    <a:lumMod val="75000"/>
                  </a:schemeClr>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AD90A062-54B3-47F2-9D6A-5BC9575208D2}"/>
              </a:ext>
            </a:extLst>
          </p:cNvPr>
          <p:cNvSpPr>
            <a:spLocks noGrp="1"/>
          </p:cNvSpPr>
          <p:nvPr>
            <p:ph type="ctrTitle" hasCustomPrompt="1"/>
          </p:nvPr>
        </p:nvSpPr>
        <p:spPr>
          <a:xfrm>
            <a:off x="0" y="0"/>
            <a:ext cx="9672000" cy="6857999"/>
          </a:xfrm>
          <a:solidFill>
            <a:schemeClr val="tx2">
              <a:alpha val="70000"/>
            </a:schemeClr>
          </a:solidFill>
        </p:spPr>
        <p:txBody>
          <a:bodyPr lIns="1116000" rIns="180000" bIns="756000" anchor="ctr"/>
          <a:lstStyle>
            <a:lvl1pPr algn="l">
              <a:lnSpc>
                <a:spcPct val="65000"/>
              </a:lnSpc>
              <a:defRPr sz="8800" cap="all" baseline="0">
                <a:solidFill>
                  <a:schemeClr val="bg1"/>
                </a:solidFill>
              </a:defRPr>
            </a:lvl1pPr>
          </a:lstStyle>
          <a:p>
            <a:r>
              <a:rPr lang="en-US" dirty="0"/>
              <a:t>Thank </a:t>
            </a:r>
            <a:br>
              <a:rPr lang="en-US" dirty="0"/>
            </a:br>
            <a:r>
              <a:rPr lang="en-US" dirty="0"/>
              <a:t>you</a:t>
            </a:r>
          </a:p>
        </p:txBody>
      </p:sp>
      <p:sp>
        <p:nvSpPr>
          <p:cNvPr id="6" name="Text Placeholder 5">
            <a:extLst>
              <a:ext uri="{FF2B5EF4-FFF2-40B4-BE49-F238E27FC236}">
                <a16:creationId xmlns:a16="http://schemas.microsoft.com/office/drawing/2014/main" id="{D49FD1A9-E34B-4888-90DE-493861AD75C6}"/>
              </a:ext>
            </a:extLst>
          </p:cNvPr>
          <p:cNvSpPr>
            <a:spLocks noGrp="1"/>
          </p:cNvSpPr>
          <p:nvPr>
            <p:ph type="body" sz="quarter" idx="13" hasCustomPrompt="1"/>
          </p:nvPr>
        </p:nvSpPr>
        <p:spPr>
          <a:xfrm>
            <a:off x="1917700" y="4508500"/>
            <a:ext cx="3314700" cy="330200"/>
          </a:xfrm>
        </p:spPr>
        <p:txBody>
          <a:bodyPr anchor="t"/>
          <a:lstStyle>
            <a:lvl1pPr marL="0" indent="0">
              <a:buNone/>
              <a:defRPr sz="2000">
                <a:solidFill>
                  <a:schemeClr val="accent1"/>
                </a:solidFill>
                <a:latin typeface="+mj-lt"/>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Full Name</a:t>
            </a:r>
          </a:p>
        </p:txBody>
      </p:sp>
      <p:sp>
        <p:nvSpPr>
          <p:cNvPr id="9" name="Text Placeholder 5">
            <a:extLst>
              <a:ext uri="{FF2B5EF4-FFF2-40B4-BE49-F238E27FC236}">
                <a16:creationId xmlns:a16="http://schemas.microsoft.com/office/drawing/2014/main" id="{3452AC72-D893-4C1A-83BD-9930164D8935}"/>
              </a:ext>
            </a:extLst>
          </p:cNvPr>
          <p:cNvSpPr>
            <a:spLocks noGrp="1"/>
          </p:cNvSpPr>
          <p:nvPr>
            <p:ph type="body" sz="quarter" idx="14" hasCustomPrompt="1"/>
          </p:nvPr>
        </p:nvSpPr>
        <p:spPr>
          <a:xfrm>
            <a:off x="1917700" y="5180023"/>
            <a:ext cx="3314700" cy="205029"/>
          </a:xfrm>
          <a:ln>
            <a:noFill/>
          </a:ln>
        </p:spPr>
        <p:txBody>
          <a:bodyPr anchor="t"/>
          <a:lstStyle>
            <a:lvl1pPr marL="0" indent="0">
              <a:buNone/>
              <a:defRPr sz="1600">
                <a:solidFill>
                  <a:schemeClr val="bg1"/>
                </a:solidFill>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Email</a:t>
            </a:r>
          </a:p>
        </p:txBody>
      </p:sp>
      <p:sp>
        <p:nvSpPr>
          <p:cNvPr id="10" name="Text Placeholder 5">
            <a:extLst>
              <a:ext uri="{FF2B5EF4-FFF2-40B4-BE49-F238E27FC236}">
                <a16:creationId xmlns:a16="http://schemas.microsoft.com/office/drawing/2014/main" id="{D2EEC149-F1BE-4C36-A789-5BF73B40A212}"/>
              </a:ext>
            </a:extLst>
          </p:cNvPr>
          <p:cNvSpPr>
            <a:spLocks noGrp="1"/>
          </p:cNvSpPr>
          <p:nvPr>
            <p:ph type="body" sz="quarter" idx="15" hasCustomPrompt="1"/>
          </p:nvPr>
        </p:nvSpPr>
        <p:spPr>
          <a:xfrm>
            <a:off x="1917700" y="5683561"/>
            <a:ext cx="3314700" cy="205029"/>
          </a:xfrm>
          <a:ln>
            <a:noFill/>
          </a:ln>
        </p:spPr>
        <p:txBody>
          <a:bodyPr anchor="t"/>
          <a:lstStyle>
            <a:lvl1pPr marL="0" indent="0">
              <a:buNone/>
              <a:defRPr sz="1600">
                <a:solidFill>
                  <a:schemeClr val="bg1"/>
                </a:solidFill>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Phone</a:t>
            </a:r>
          </a:p>
        </p:txBody>
      </p:sp>
      <p:sp>
        <p:nvSpPr>
          <p:cNvPr id="11" name="Text Placeholder 5">
            <a:extLst>
              <a:ext uri="{FF2B5EF4-FFF2-40B4-BE49-F238E27FC236}">
                <a16:creationId xmlns:a16="http://schemas.microsoft.com/office/drawing/2014/main" id="{ECC256E6-6AE8-4950-838C-BE638FB47968}"/>
              </a:ext>
            </a:extLst>
          </p:cNvPr>
          <p:cNvSpPr>
            <a:spLocks noGrp="1"/>
          </p:cNvSpPr>
          <p:nvPr>
            <p:ph type="body" sz="quarter" idx="16" hasCustomPrompt="1"/>
          </p:nvPr>
        </p:nvSpPr>
        <p:spPr>
          <a:xfrm>
            <a:off x="1917700" y="4821910"/>
            <a:ext cx="3314700" cy="205029"/>
          </a:xfrm>
        </p:spPr>
        <p:txBody>
          <a:bodyPr anchor="t"/>
          <a:lstStyle>
            <a:lvl1pPr marL="0" indent="0">
              <a:buNone/>
              <a:defRPr sz="1000" i="0">
                <a:solidFill>
                  <a:schemeClr val="bg1"/>
                </a:solidFill>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POSITION</a:t>
            </a:r>
          </a:p>
        </p:txBody>
      </p:sp>
    </p:spTree>
    <p:extLst>
      <p:ext uri="{BB962C8B-B14F-4D97-AF65-F5344CB8AC3E}">
        <p14:creationId xmlns:p14="http://schemas.microsoft.com/office/powerpoint/2010/main" val="3185791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A75689F-8B6B-4484-8064-90B4D8FB7C72}"/>
              </a:ext>
            </a:extLst>
          </p:cNvPr>
          <p:cNvSpPr>
            <a:spLocks noGrp="1"/>
          </p:cNvSpPr>
          <p:nvPr>
            <p:ph type="body" sz="quarter" idx="13" hasCustomPrompt="1"/>
          </p:nvPr>
        </p:nvSpPr>
        <p:spPr>
          <a:xfrm>
            <a:off x="1147343" y="2731933"/>
            <a:ext cx="6903253" cy="3350673"/>
          </a:xfrm>
          <a:gradFill>
            <a:gsLst>
              <a:gs pos="0">
                <a:schemeClr val="tx2"/>
              </a:gs>
              <a:gs pos="100000">
                <a:schemeClr val="accent2"/>
              </a:gs>
            </a:gsLst>
            <a:lin ang="14400000" scaled="0"/>
          </a:gradFill>
        </p:spPr>
        <p:txBody>
          <a:bodyPr lIns="576000" tIns="1872000" rIns="576000"/>
          <a:lstStyle>
            <a:lvl1pPr marL="0" indent="0">
              <a:lnSpc>
                <a:spcPts val="2000"/>
              </a:lnSpc>
              <a:buNone/>
              <a:defRPr>
                <a:solidFill>
                  <a:schemeClr val="bg1"/>
                </a:solidFill>
              </a:defRPr>
            </a:lvl1pPr>
          </a:lstStyle>
          <a:p>
            <a:pPr lvl="0"/>
            <a:r>
              <a:rPr lang="en-US" dirty="0"/>
              <a:t>Describe Your Big Idea</a:t>
            </a:r>
          </a:p>
        </p:txBody>
      </p:sp>
      <p:sp>
        <p:nvSpPr>
          <p:cNvPr id="21" name="Picture Placeholder 20">
            <a:extLst>
              <a:ext uri="{FF2B5EF4-FFF2-40B4-BE49-F238E27FC236}">
                <a16:creationId xmlns:a16="http://schemas.microsoft.com/office/drawing/2014/main" id="{C57B9832-0120-4094-8C27-082E3533C5DC}"/>
              </a:ext>
            </a:extLst>
          </p:cNvPr>
          <p:cNvSpPr>
            <a:spLocks noGrp="1"/>
          </p:cNvSpPr>
          <p:nvPr>
            <p:ph type="pic" sz="quarter" idx="12" hasCustomPrompt="1"/>
          </p:nvPr>
        </p:nvSpPr>
        <p:spPr>
          <a:xfrm>
            <a:off x="0" y="0"/>
            <a:ext cx="12012000" cy="6858000"/>
          </a:xfrm>
          <a:custGeom>
            <a:avLst/>
            <a:gdLst>
              <a:gd name="connsiteX0" fmla="*/ 0 w 12012000"/>
              <a:gd name="connsiteY0" fmla="*/ 0 h 6858000"/>
              <a:gd name="connsiteX1" fmla="*/ 8592000 w 12012000"/>
              <a:gd name="connsiteY1" fmla="*/ 0 h 6858000"/>
              <a:gd name="connsiteX2" fmla="*/ 8592000 w 12012000"/>
              <a:gd name="connsiteY2" fmla="*/ 180000 h 6858000"/>
              <a:gd name="connsiteX3" fmla="*/ 12012000 w 12012000"/>
              <a:gd name="connsiteY3" fmla="*/ 180000 h 6858000"/>
              <a:gd name="connsiteX4" fmla="*/ 12012000 w 12012000"/>
              <a:gd name="connsiteY4" fmla="*/ 6678000 h 6858000"/>
              <a:gd name="connsiteX5" fmla="*/ 8592000 w 12012000"/>
              <a:gd name="connsiteY5" fmla="*/ 6678000 h 6858000"/>
              <a:gd name="connsiteX6" fmla="*/ 8592000 w 12012000"/>
              <a:gd name="connsiteY6" fmla="*/ 6858000 h 6858000"/>
              <a:gd name="connsiteX7" fmla="*/ 0 w 1201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12000" h="6858000">
                <a:moveTo>
                  <a:pt x="0" y="0"/>
                </a:moveTo>
                <a:lnTo>
                  <a:pt x="8592000" y="0"/>
                </a:lnTo>
                <a:lnTo>
                  <a:pt x="8592000" y="180000"/>
                </a:lnTo>
                <a:lnTo>
                  <a:pt x="12012000" y="180000"/>
                </a:lnTo>
                <a:lnTo>
                  <a:pt x="12012000" y="6678000"/>
                </a:lnTo>
                <a:lnTo>
                  <a:pt x="8592000" y="6678000"/>
                </a:lnTo>
                <a:lnTo>
                  <a:pt x="8592000" y="6858000"/>
                </a:lnTo>
                <a:lnTo>
                  <a:pt x="0" y="6858000"/>
                </a:lnTo>
                <a:close/>
              </a:path>
            </a:pathLst>
          </a:custGeom>
          <a:noFill/>
        </p:spPr>
        <p:txBody>
          <a:bodyPr wrap="square" lIns="0" tIns="0" rIns="612000" anchor="ctr">
            <a:noAutofit/>
          </a:bodyPr>
          <a:lstStyle>
            <a:lvl1pPr marL="0" indent="0" algn="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a:xfrm>
            <a:off x="683999" y="6262080"/>
            <a:ext cx="6190934" cy="360000"/>
          </a:xfrm>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a:solidFill>
            <a:schemeClr val="tx2"/>
          </a:solidFill>
        </p:spPr>
        <p:txBody>
          <a:bodyPr/>
          <a:lstStyle>
            <a:lvl1pPr>
              <a:defRPr>
                <a:solidFill>
                  <a:schemeClr val="bg1"/>
                </a:solidFill>
              </a:defRPr>
            </a:lvl1pPr>
          </a:lstStyle>
          <a:p>
            <a:fld id="{EECC7194-A4D0-457B-9D3E-53681723AFF7}" type="slidenum">
              <a:rPr lang="en-US" smtClean="0"/>
              <a:pPr/>
              <a:t>‹#›</a:t>
            </a:fld>
            <a:endParaRPr lang="en-US" dirty="0"/>
          </a:p>
        </p:txBody>
      </p:sp>
      <p:sp>
        <p:nvSpPr>
          <p:cNvPr id="12" name="Title 11">
            <a:extLst>
              <a:ext uri="{FF2B5EF4-FFF2-40B4-BE49-F238E27FC236}">
                <a16:creationId xmlns:a16="http://schemas.microsoft.com/office/drawing/2014/main" id="{EAF90A48-1BFB-4A19-9A1C-2851879F9E8F}"/>
              </a:ext>
            </a:extLst>
          </p:cNvPr>
          <p:cNvSpPr>
            <a:spLocks noGrp="1"/>
          </p:cNvSpPr>
          <p:nvPr>
            <p:ph type="title"/>
          </p:nvPr>
        </p:nvSpPr>
        <p:spPr>
          <a:xfrm>
            <a:off x="1749778" y="3096087"/>
            <a:ext cx="5455750" cy="1008000"/>
          </a:xfrm>
        </p:spPr>
        <p:txBody>
          <a:bodyPr/>
          <a:lstStyle>
            <a:lvl1pPr>
              <a:defRPr sz="4000" cap="all" baseline="0">
                <a:solidFill>
                  <a:schemeClr val="bg1"/>
                </a:solidFill>
              </a:defRPr>
            </a:lvl1pPr>
          </a:lstStyle>
          <a:p>
            <a:r>
              <a:rPr lang="en-US"/>
              <a:t>Click to edit Master title style</a:t>
            </a:r>
            <a:endParaRPr lang="en-US" dirty="0"/>
          </a:p>
        </p:txBody>
      </p:sp>
      <p:sp>
        <p:nvSpPr>
          <p:cNvPr id="19" name="Freeform: Shape 18">
            <a:extLst>
              <a:ext uri="{FF2B5EF4-FFF2-40B4-BE49-F238E27FC236}">
                <a16:creationId xmlns:a16="http://schemas.microsoft.com/office/drawing/2014/main" id="{C9E79024-4B2E-43B0-8607-196181AB731F}"/>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6593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 X Number &amp; Icon">
    <p:bg>
      <p:bgPr>
        <a:solidFill>
          <a:schemeClr val="bg1"/>
        </a:solidFill>
        <a:effectLst/>
      </p:bgPr>
    </p:bg>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767CE6DD-011B-4E2D-9E8A-EFF414E39EEA}"/>
              </a:ext>
            </a:extLst>
          </p:cNvPr>
          <p:cNvSpPr>
            <a:spLocks noGrp="1"/>
          </p:cNvSpPr>
          <p:nvPr>
            <p:ph type="pic" sz="quarter" idx="12" hasCustomPrompt="1"/>
          </p:nvPr>
        </p:nvSpPr>
        <p:spPr>
          <a:xfrm>
            <a:off x="180000" y="179109"/>
            <a:ext cx="11832000" cy="6513922"/>
          </a:xfrm>
          <a:custGeom>
            <a:avLst/>
            <a:gdLst>
              <a:gd name="connsiteX0" fmla="*/ 0 w 11832000"/>
              <a:gd name="connsiteY0" fmla="*/ 0 h 6513922"/>
              <a:gd name="connsiteX1" fmla="*/ 8412000 w 11832000"/>
              <a:gd name="connsiteY1" fmla="*/ 0 h 6513922"/>
              <a:gd name="connsiteX2" fmla="*/ 8412000 w 11832000"/>
              <a:gd name="connsiteY2" fmla="*/ 891 h 6513922"/>
              <a:gd name="connsiteX3" fmla="*/ 11832000 w 11832000"/>
              <a:gd name="connsiteY3" fmla="*/ 891 h 6513922"/>
              <a:gd name="connsiteX4" fmla="*/ 11832000 w 11832000"/>
              <a:gd name="connsiteY4" fmla="*/ 6498891 h 6513922"/>
              <a:gd name="connsiteX5" fmla="*/ 8412000 w 11832000"/>
              <a:gd name="connsiteY5" fmla="*/ 6498891 h 6513922"/>
              <a:gd name="connsiteX6" fmla="*/ 8412000 w 11832000"/>
              <a:gd name="connsiteY6" fmla="*/ 6513922 h 6513922"/>
              <a:gd name="connsiteX7" fmla="*/ 0 w 11832000"/>
              <a:gd name="connsiteY7" fmla="*/ 6513922 h 651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32000" h="6513922">
                <a:moveTo>
                  <a:pt x="0" y="0"/>
                </a:moveTo>
                <a:lnTo>
                  <a:pt x="8412000" y="0"/>
                </a:lnTo>
                <a:lnTo>
                  <a:pt x="8412000" y="891"/>
                </a:lnTo>
                <a:lnTo>
                  <a:pt x="11832000" y="891"/>
                </a:lnTo>
                <a:lnTo>
                  <a:pt x="11832000" y="6498891"/>
                </a:lnTo>
                <a:lnTo>
                  <a:pt x="8412000" y="6498891"/>
                </a:lnTo>
                <a:lnTo>
                  <a:pt x="8412000" y="6513922"/>
                </a:lnTo>
                <a:lnTo>
                  <a:pt x="0" y="6513922"/>
                </a:lnTo>
                <a:close/>
              </a:path>
            </a:pathLst>
          </a:custGeom>
          <a:solidFill>
            <a:schemeClr val="tx1">
              <a:lumMod val="75000"/>
              <a:lumOff val="25000"/>
            </a:schemeClr>
          </a:solidFill>
        </p:spPr>
        <p:txBody>
          <a:bodyPr wrap="square" lIns="0" tIns="1764000" rIns="0" anchor="t">
            <a:noAutofit/>
          </a:bodyPr>
          <a:lstStyle>
            <a:lvl1pPr marL="0" indent="0" algn="ct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5"/>
            <a:ext cx="7560000" cy="360000"/>
          </a:xfrm>
        </p:spPr>
        <p:txBody>
          <a:bodyPr/>
          <a:lstStyle>
            <a:lvl1pPr>
              <a:defRPr cap="all" baseline="0">
                <a:solidFill>
                  <a:schemeClr val="bg1"/>
                </a:solidFill>
              </a:defRPr>
            </a:lvl1pPr>
          </a:lstStyle>
          <a:p>
            <a:r>
              <a:rPr lang="en-US"/>
              <a:t>Click to edit Master title style</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lvl1pPr>
              <a:defRPr>
                <a:solidFill>
                  <a:schemeClr val="bg1"/>
                </a:solidFill>
              </a:defRPr>
            </a:lvl1p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9" name="Freeform: Shape 8">
            <a:extLst>
              <a:ext uri="{FF2B5EF4-FFF2-40B4-BE49-F238E27FC236}">
                <a16:creationId xmlns:a16="http://schemas.microsoft.com/office/drawing/2014/main" id="{C6E75A4B-2655-4B0E-8D3B-0068F57D3D9B}"/>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49F266E5-40A6-4643-B9AC-B38F27256371}"/>
              </a:ext>
            </a:extLst>
          </p:cNvPr>
          <p:cNvSpPr>
            <a:spLocks noGrp="1"/>
          </p:cNvSpPr>
          <p:nvPr>
            <p:ph type="body" sz="quarter" idx="13" hasCustomPrompt="1"/>
          </p:nvPr>
        </p:nvSpPr>
        <p:spPr>
          <a:xfrm>
            <a:off x="684213"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1" name="Text Placeholder 10">
            <a:extLst>
              <a:ext uri="{FF2B5EF4-FFF2-40B4-BE49-F238E27FC236}">
                <a16:creationId xmlns:a16="http://schemas.microsoft.com/office/drawing/2014/main" id="{1CB790CB-E4F5-4B61-A03E-1CA0C32E3F17}"/>
              </a:ext>
            </a:extLst>
          </p:cNvPr>
          <p:cNvSpPr>
            <a:spLocks noGrp="1"/>
          </p:cNvSpPr>
          <p:nvPr>
            <p:ph type="body" sz="quarter" idx="14" hasCustomPrompt="1"/>
          </p:nvPr>
        </p:nvSpPr>
        <p:spPr>
          <a:xfrm>
            <a:off x="510455"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2" name="Text Placeholder 4">
            <a:extLst>
              <a:ext uri="{FF2B5EF4-FFF2-40B4-BE49-F238E27FC236}">
                <a16:creationId xmlns:a16="http://schemas.microsoft.com/office/drawing/2014/main" id="{B570684C-B743-402E-8778-A65199577106}"/>
              </a:ext>
            </a:extLst>
          </p:cNvPr>
          <p:cNvSpPr>
            <a:spLocks noGrp="1"/>
          </p:cNvSpPr>
          <p:nvPr>
            <p:ph type="body" sz="quarter" idx="15" hasCustomPrompt="1"/>
          </p:nvPr>
        </p:nvSpPr>
        <p:spPr>
          <a:xfrm>
            <a:off x="2971013"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3" name="Text Placeholder 10">
            <a:extLst>
              <a:ext uri="{FF2B5EF4-FFF2-40B4-BE49-F238E27FC236}">
                <a16:creationId xmlns:a16="http://schemas.microsoft.com/office/drawing/2014/main" id="{FCEC7149-9A00-4CA4-B800-1BFD6EBEB88D}"/>
              </a:ext>
            </a:extLst>
          </p:cNvPr>
          <p:cNvSpPr>
            <a:spLocks noGrp="1"/>
          </p:cNvSpPr>
          <p:nvPr>
            <p:ph type="body" sz="quarter" idx="16" hasCustomPrompt="1"/>
          </p:nvPr>
        </p:nvSpPr>
        <p:spPr>
          <a:xfrm>
            <a:off x="2797255"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4" name="Text Placeholder 4">
            <a:extLst>
              <a:ext uri="{FF2B5EF4-FFF2-40B4-BE49-F238E27FC236}">
                <a16:creationId xmlns:a16="http://schemas.microsoft.com/office/drawing/2014/main" id="{0374F0E2-36BA-43B5-8799-77AA3367DF47}"/>
              </a:ext>
            </a:extLst>
          </p:cNvPr>
          <p:cNvSpPr>
            <a:spLocks noGrp="1"/>
          </p:cNvSpPr>
          <p:nvPr>
            <p:ph type="body" sz="quarter" idx="17" hasCustomPrompt="1"/>
          </p:nvPr>
        </p:nvSpPr>
        <p:spPr>
          <a:xfrm>
            <a:off x="5269707"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5" name="Text Placeholder 10">
            <a:extLst>
              <a:ext uri="{FF2B5EF4-FFF2-40B4-BE49-F238E27FC236}">
                <a16:creationId xmlns:a16="http://schemas.microsoft.com/office/drawing/2014/main" id="{1BA12174-6A24-4E61-8D58-B3B42C31BE1A}"/>
              </a:ext>
            </a:extLst>
          </p:cNvPr>
          <p:cNvSpPr>
            <a:spLocks noGrp="1"/>
          </p:cNvSpPr>
          <p:nvPr>
            <p:ph type="body" sz="quarter" idx="18" hasCustomPrompt="1"/>
          </p:nvPr>
        </p:nvSpPr>
        <p:spPr>
          <a:xfrm>
            <a:off x="5096056"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6" name="Text Placeholder 4">
            <a:extLst>
              <a:ext uri="{FF2B5EF4-FFF2-40B4-BE49-F238E27FC236}">
                <a16:creationId xmlns:a16="http://schemas.microsoft.com/office/drawing/2014/main" id="{D3A67B21-0E8B-4922-94F9-20492309C4DA}"/>
              </a:ext>
            </a:extLst>
          </p:cNvPr>
          <p:cNvSpPr>
            <a:spLocks noGrp="1"/>
          </p:cNvSpPr>
          <p:nvPr>
            <p:ph type="body" sz="quarter" idx="19" hasCustomPrompt="1"/>
          </p:nvPr>
        </p:nvSpPr>
        <p:spPr>
          <a:xfrm>
            <a:off x="7544613"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7" name="Text Placeholder 10">
            <a:extLst>
              <a:ext uri="{FF2B5EF4-FFF2-40B4-BE49-F238E27FC236}">
                <a16:creationId xmlns:a16="http://schemas.microsoft.com/office/drawing/2014/main" id="{D801C20C-82D2-465E-8D45-DF1A57E04525}"/>
              </a:ext>
            </a:extLst>
          </p:cNvPr>
          <p:cNvSpPr>
            <a:spLocks noGrp="1"/>
          </p:cNvSpPr>
          <p:nvPr>
            <p:ph type="body" sz="quarter" idx="20" hasCustomPrompt="1"/>
          </p:nvPr>
        </p:nvSpPr>
        <p:spPr>
          <a:xfrm>
            <a:off x="7370855"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8" name="Text Placeholder 4">
            <a:extLst>
              <a:ext uri="{FF2B5EF4-FFF2-40B4-BE49-F238E27FC236}">
                <a16:creationId xmlns:a16="http://schemas.microsoft.com/office/drawing/2014/main" id="{62BAD45E-2039-4F8D-9CFC-42BFA3756AD1}"/>
              </a:ext>
            </a:extLst>
          </p:cNvPr>
          <p:cNvSpPr>
            <a:spLocks noGrp="1"/>
          </p:cNvSpPr>
          <p:nvPr>
            <p:ph type="body" sz="quarter" idx="21" hasCustomPrompt="1"/>
          </p:nvPr>
        </p:nvSpPr>
        <p:spPr>
          <a:xfrm>
            <a:off x="9831412"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9" name="Text Placeholder 10">
            <a:extLst>
              <a:ext uri="{FF2B5EF4-FFF2-40B4-BE49-F238E27FC236}">
                <a16:creationId xmlns:a16="http://schemas.microsoft.com/office/drawing/2014/main" id="{64A78879-6338-4F3B-864E-8FF4E08C0066}"/>
              </a:ext>
            </a:extLst>
          </p:cNvPr>
          <p:cNvSpPr>
            <a:spLocks noGrp="1"/>
          </p:cNvSpPr>
          <p:nvPr>
            <p:ph type="body" sz="quarter" idx="22" hasCustomPrompt="1"/>
          </p:nvPr>
        </p:nvSpPr>
        <p:spPr>
          <a:xfrm>
            <a:off x="9657654"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2" name="Subtitle 2">
            <a:extLst>
              <a:ext uri="{FF2B5EF4-FFF2-40B4-BE49-F238E27FC236}">
                <a16:creationId xmlns:a16="http://schemas.microsoft.com/office/drawing/2014/main" id="{80118439-B306-4F20-9200-1C429EADC7EE}"/>
              </a:ext>
            </a:extLst>
          </p:cNvPr>
          <p:cNvSpPr>
            <a:spLocks noGrp="1"/>
          </p:cNvSpPr>
          <p:nvPr>
            <p:ph type="subTitle" idx="1" hasCustomPrompt="1"/>
          </p:nvPr>
        </p:nvSpPr>
        <p:spPr>
          <a:xfrm>
            <a:off x="5101000" y="5271502"/>
            <a:ext cx="1990001" cy="620016"/>
          </a:xfrm>
          <a:gradFill>
            <a:gsLst>
              <a:gs pos="0">
                <a:schemeClr val="tx2"/>
              </a:gs>
              <a:gs pos="100000">
                <a:schemeClr val="accent2"/>
              </a:gs>
            </a:gsLst>
            <a:lin ang="14400000" scaled="0"/>
          </a:gradFill>
        </p:spPr>
        <p:txBody>
          <a:bodyPr lIns="0" anchor="ctr"/>
          <a:lstStyle>
            <a:lvl1pPr marL="0" indent="0" algn="ctr">
              <a:buNone/>
              <a:defRPr sz="2400" b="1" i="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Outcome</a:t>
            </a:r>
          </a:p>
        </p:txBody>
      </p:sp>
      <p:sp>
        <p:nvSpPr>
          <p:cNvPr id="26" name="Picture Placeholder 25">
            <a:extLst>
              <a:ext uri="{FF2B5EF4-FFF2-40B4-BE49-F238E27FC236}">
                <a16:creationId xmlns:a16="http://schemas.microsoft.com/office/drawing/2014/main" id="{99B7E7F2-DF6B-4441-B0B1-7E87E29BA3A7}"/>
              </a:ext>
            </a:extLst>
          </p:cNvPr>
          <p:cNvSpPr>
            <a:spLocks noGrp="1"/>
          </p:cNvSpPr>
          <p:nvPr>
            <p:ph type="pic" sz="quarter" idx="23" hasCustomPrompt="1"/>
          </p:nvPr>
        </p:nvSpPr>
        <p:spPr>
          <a:xfrm>
            <a:off x="1098550"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27" name="Picture Placeholder 25">
            <a:extLst>
              <a:ext uri="{FF2B5EF4-FFF2-40B4-BE49-F238E27FC236}">
                <a16:creationId xmlns:a16="http://schemas.microsoft.com/office/drawing/2014/main" id="{ED41522A-FBAF-4E5D-B592-F13855964E8B}"/>
              </a:ext>
            </a:extLst>
          </p:cNvPr>
          <p:cNvSpPr>
            <a:spLocks noGrp="1"/>
          </p:cNvSpPr>
          <p:nvPr>
            <p:ph type="pic" sz="quarter" idx="24" hasCustomPrompt="1"/>
          </p:nvPr>
        </p:nvSpPr>
        <p:spPr>
          <a:xfrm>
            <a:off x="3385350"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28" name="Picture Placeholder 25">
            <a:extLst>
              <a:ext uri="{FF2B5EF4-FFF2-40B4-BE49-F238E27FC236}">
                <a16:creationId xmlns:a16="http://schemas.microsoft.com/office/drawing/2014/main" id="{AA51069C-E1DC-44A0-A6A0-2A4AB0DD4D70}"/>
              </a:ext>
            </a:extLst>
          </p:cNvPr>
          <p:cNvSpPr>
            <a:spLocks noGrp="1"/>
          </p:cNvSpPr>
          <p:nvPr>
            <p:ph type="pic" sz="quarter" idx="25" hasCustomPrompt="1"/>
          </p:nvPr>
        </p:nvSpPr>
        <p:spPr>
          <a:xfrm>
            <a:off x="5684044"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29" name="Picture Placeholder 25">
            <a:extLst>
              <a:ext uri="{FF2B5EF4-FFF2-40B4-BE49-F238E27FC236}">
                <a16:creationId xmlns:a16="http://schemas.microsoft.com/office/drawing/2014/main" id="{42F6437E-5478-451F-9BE3-E8160EA43516}"/>
              </a:ext>
            </a:extLst>
          </p:cNvPr>
          <p:cNvSpPr>
            <a:spLocks noGrp="1"/>
          </p:cNvSpPr>
          <p:nvPr>
            <p:ph type="pic" sz="quarter" idx="26" hasCustomPrompt="1"/>
          </p:nvPr>
        </p:nvSpPr>
        <p:spPr>
          <a:xfrm>
            <a:off x="7958950"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30" name="Picture Placeholder 25">
            <a:extLst>
              <a:ext uri="{FF2B5EF4-FFF2-40B4-BE49-F238E27FC236}">
                <a16:creationId xmlns:a16="http://schemas.microsoft.com/office/drawing/2014/main" id="{25127DFD-53A7-41A8-B591-AEEC12038026}"/>
              </a:ext>
            </a:extLst>
          </p:cNvPr>
          <p:cNvSpPr>
            <a:spLocks noGrp="1"/>
          </p:cNvSpPr>
          <p:nvPr>
            <p:ph type="pic" sz="quarter" idx="27" hasCustomPrompt="1"/>
          </p:nvPr>
        </p:nvSpPr>
        <p:spPr>
          <a:xfrm>
            <a:off x="10245749" y="2217585"/>
            <a:ext cx="823913" cy="823913"/>
          </a:xfrm>
        </p:spPr>
        <p:txBody>
          <a:bodyPr anchor="ctr"/>
          <a:lstStyle>
            <a:lvl1pPr marL="0" indent="0" algn="ctr">
              <a:buNone/>
              <a:defRPr sz="1050" i="1">
                <a:solidFill>
                  <a:schemeClr val="bg1"/>
                </a:solidFill>
              </a:defRPr>
            </a:lvl1pPr>
          </a:lstStyle>
          <a:p>
            <a:r>
              <a:rPr lang="en-US" dirty="0"/>
              <a:t>Icon</a:t>
            </a:r>
          </a:p>
        </p:txBody>
      </p:sp>
    </p:spTree>
    <p:extLst>
      <p:ext uri="{BB962C8B-B14F-4D97-AF65-F5344CB8AC3E}">
        <p14:creationId xmlns:p14="http://schemas.microsoft.com/office/powerpoint/2010/main" val="3892583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0 40 Vertical Spli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F76D43D-0DDD-4BAD-8213-BDBF75C30A0C}"/>
              </a:ext>
              <a:ext uri="{C183D7F6-B498-43B3-948B-1728B52AA6E4}">
                <adec:decorative xmlns:adec="http://schemas.microsoft.com/office/drawing/2017/decorative" val="1"/>
              </a:ext>
            </a:extLst>
          </p:cNvPr>
          <p:cNvSpPr/>
          <p:nvPr userDrawn="1"/>
        </p:nvSpPr>
        <p:spPr>
          <a:xfrm>
            <a:off x="676118" y="4338116"/>
            <a:ext cx="10839764" cy="45719"/>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Text Placeholder 3">
            <a:extLst>
              <a:ext uri="{FF2B5EF4-FFF2-40B4-BE49-F238E27FC236}">
                <a16:creationId xmlns:a16="http://schemas.microsoft.com/office/drawing/2014/main" id="{A6D3ACF3-E1F5-4332-9836-C8E6C46591BB}"/>
              </a:ext>
            </a:extLst>
          </p:cNvPr>
          <p:cNvSpPr txBox="1">
            <a:spLocks/>
          </p:cNvSpPr>
          <p:nvPr userDrawn="1"/>
        </p:nvSpPr>
        <p:spPr>
          <a:xfrm>
            <a:off x="0" y="-436"/>
            <a:ext cx="12192000" cy="4343836"/>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 name="Title 1">
            <a:extLst>
              <a:ext uri="{FF2B5EF4-FFF2-40B4-BE49-F238E27FC236}">
                <a16:creationId xmlns:a16="http://schemas.microsoft.com/office/drawing/2014/main" id="{0BDF8FE7-66F4-4586-B49B-61E115ED291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AEB5B890-F885-418C-9812-59970CAC6BCD}"/>
              </a:ext>
            </a:extLst>
          </p:cNvPr>
          <p:cNvSpPr>
            <a:spLocks noGrp="1"/>
          </p:cNvSpPr>
          <p:nvPr>
            <p:ph type="ftr" sz="quarter" idx="10"/>
          </p:nvPr>
        </p:nvSpPr>
        <p:spPr/>
        <p:txBody>
          <a:bodyPr/>
          <a:lstStyle/>
          <a:p>
            <a:endParaRPr lang="en-US" noProof="0" dirty="0"/>
          </a:p>
        </p:txBody>
      </p:sp>
      <p:sp>
        <p:nvSpPr>
          <p:cNvPr id="7" name="Slide Number Placeholder 6">
            <a:extLst>
              <a:ext uri="{FF2B5EF4-FFF2-40B4-BE49-F238E27FC236}">
                <a16:creationId xmlns:a16="http://schemas.microsoft.com/office/drawing/2014/main" id="{50521507-88DE-417D-8076-D9152E1E1409}"/>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4" name="Text Placeholder 3">
            <a:extLst>
              <a:ext uri="{FF2B5EF4-FFF2-40B4-BE49-F238E27FC236}">
                <a16:creationId xmlns:a16="http://schemas.microsoft.com/office/drawing/2014/main" id="{1DFC7DDD-6F93-45F8-AFD6-95AA051FE809}"/>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noProof="0"/>
              <a:t>SUBTITLE</a:t>
            </a:r>
          </a:p>
        </p:txBody>
      </p:sp>
      <p:sp>
        <p:nvSpPr>
          <p:cNvPr id="21" name="Freeform: Shape 20">
            <a:extLst>
              <a:ext uri="{FF2B5EF4-FFF2-40B4-BE49-F238E27FC236}">
                <a16:creationId xmlns:a16="http://schemas.microsoft.com/office/drawing/2014/main" id="{D1CD6042-5DF4-4624-BC32-25F68745304A}"/>
              </a:ext>
            </a:extLst>
          </p:cNvPr>
          <p:cNvSpPr/>
          <p:nvPr userDrawn="1"/>
        </p:nvSpPr>
        <p:spPr>
          <a:xfrm rot="5400000">
            <a:off x="8220300" y="371700"/>
            <a:ext cx="4343400" cy="3600000"/>
          </a:xfrm>
          <a:custGeom>
            <a:avLst/>
            <a:gdLst>
              <a:gd name="connsiteX0" fmla="*/ 0 w 4343400"/>
              <a:gd name="connsiteY0" fmla="*/ 3600000 h 3600000"/>
              <a:gd name="connsiteX1" fmla="*/ 0 w 4343400"/>
              <a:gd name="connsiteY1" fmla="*/ 0 h 3600000"/>
              <a:gd name="connsiteX2" fmla="*/ 180000 w 4343400"/>
              <a:gd name="connsiteY2" fmla="*/ 0 h 3600000"/>
              <a:gd name="connsiteX3" fmla="*/ 4343400 w 4343400"/>
              <a:gd name="connsiteY3" fmla="*/ 0 h 3600000"/>
              <a:gd name="connsiteX4" fmla="*/ 4343400 w 4343400"/>
              <a:gd name="connsiteY4" fmla="*/ 180000 h 3600000"/>
              <a:gd name="connsiteX5" fmla="*/ 180000 w 4343400"/>
              <a:gd name="connsiteY5" fmla="*/ 180000 h 3600000"/>
              <a:gd name="connsiteX6" fmla="*/ 180000 w 4343400"/>
              <a:gd name="connsiteY6"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3600000">
                <a:moveTo>
                  <a:pt x="0" y="3600000"/>
                </a:moveTo>
                <a:lnTo>
                  <a:pt x="0" y="0"/>
                </a:lnTo>
                <a:lnTo>
                  <a:pt x="180000" y="0"/>
                </a:lnTo>
                <a:lnTo>
                  <a:pt x="4343400" y="0"/>
                </a:lnTo>
                <a:lnTo>
                  <a:pt x="4343400" y="180000"/>
                </a:lnTo>
                <a:lnTo>
                  <a:pt x="180000" y="180000"/>
                </a:lnTo>
                <a:lnTo>
                  <a:pt x="180000" y="3600000"/>
                </a:lnTo>
                <a:close/>
              </a:path>
            </a:pathLst>
          </a:custGeom>
          <a:gradFill>
            <a:gsLst>
              <a:gs pos="0">
                <a:schemeClr val="bg1">
                  <a:alpha val="5000"/>
                </a:schemeClr>
              </a:gs>
              <a:gs pos="100000">
                <a:schemeClr val="bg1">
                  <a:alpha val="3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9" name="Freeform: Shape 18">
            <a:extLst>
              <a:ext uri="{FF2B5EF4-FFF2-40B4-BE49-F238E27FC236}">
                <a16:creationId xmlns:a16="http://schemas.microsoft.com/office/drawing/2014/main" id="{6294759C-286C-4281-B194-581C766EEF28}"/>
              </a:ext>
            </a:extLst>
          </p:cNvPr>
          <p:cNvSpPr/>
          <p:nvPr userDrawn="1"/>
        </p:nvSpPr>
        <p:spPr>
          <a:xfrm rot="5400000">
            <a:off x="9134700" y="3800700"/>
            <a:ext cx="2514600" cy="3600000"/>
          </a:xfrm>
          <a:custGeom>
            <a:avLst/>
            <a:gdLst>
              <a:gd name="connsiteX0" fmla="*/ 0 w 2514600"/>
              <a:gd name="connsiteY0" fmla="*/ 180000 h 3600000"/>
              <a:gd name="connsiteX1" fmla="*/ 0 w 2514600"/>
              <a:gd name="connsiteY1" fmla="*/ 0 h 3600000"/>
              <a:gd name="connsiteX2" fmla="*/ 2334600 w 2514600"/>
              <a:gd name="connsiteY2" fmla="*/ 0 h 3600000"/>
              <a:gd name="connsiteX3" fmla="*/ 2514600 w 2514600"/>
              <a:gd name="connsiteY3" fmla="*/ 0 h 3600000"/>
              <a:gd name="connsiteX4" fmla="*/ 2514600 w 2514600"/>
              <a:gd name="connsiteY4" fmla="*/ 180000 h 3600000"/>
              <a:gd name="connsiteX5" fmla="*/ 2514600 w 2514600"/>
              <a:gd name="connsiteY5" fmla="*/ 3600000 h 3600000"/>
              <a:gd name="connsiteX6" fmla="*/ 2334600 w 2514600"/>
              <a:gd name="connsiteY6" fmla="*/ 3600000 h 3600000"/>
              <a:gd name="connsiteX7" fmla="*/ 2334600 w 2514600"/>
              <a:gd name="connsiteY7" fmla="*/ 18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14600" h="3600000">
                <a:moveTo>
                  <a:pt x="0" y="180000"/>
                </a:moveTo>
                <a:lnTo>
                  <a:pt x="0" y="0"/>
                </a:lnTo>
                <a:lnTo>
                  <a:pt x="2334600" y="0"/>
                </a:lnTo>
                <a:lnTo>
                  <a:pt x="2514600" y="0"/>
                </a:lnTo>
                <a:lnTo>
                  <a:pt x="2514600" y="180000"/>
                </a:lnTo>
                <a:lnTo>
                  <a:pt x="2514600" y="3600000"/>
                </a:lnTo>
                <a:lnTo>
                  <a:pt x="2334600" y="3600000"/>
                </a:lnTo>
                <a:lnTo>
                  <a:pt x="2334600" y="180000"/>
                </a:lnTo>
                <a:close/>
              </a:path>
            </a:pathLst>
          </a:custGeom>
          <a:solidFill>
            <a:schemeClr val="tx1">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578943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 x Content Block with Icon">
    <p:spTree>
      <p:nvGrpSpPr>
        <p:cNvPr id="1" name=""/>
        <p:cNvGrpSpPr/>
        <p:nvPr/>
      </p:nvGrpSpPr>
      <p:grpSpPr>
        <a:xfrm>
          <a:off x="0" y="0"/>
          <a:ext cx="0" cy="0"/>
          <a:chOff x="0" y="0"/>
          <a:chExt cx="0" cy="0"/>
        </a:xfrm>
      </p:grpSpPr>
      <p:sp>
        <p:nvSpPr>
          <p:cNvPr id="6" name="Picture Placeholder 23">
            <a:extLst>
              <a:ext uri="{FF2B5EF4-FFF2-40B4-BE49-F238E27FC236}">
                <a16:creationId xmlns:a16="http://schemas.microsoft.com/office/drawing/2014/main" id="{E6622698-E93D-4214-8C21-38DBE58C2E3F}"/>
              </a:ext>
            </a:extLst>
          </p:cNvPr>
          <p:cNvSpPr>
            <a:spLocks noGrp="1"/>
          </p:cNvSpPr>
          <p:nvPr>
            <p:ph type="pic" sz="quarter" idx="12" hasCustomPrompt="1"/>
          </p:nvPr>
        </p:nvSpPr>
        <p:spPr>
          <a:xfrm>
            <a:off x="180000" y="179109"/>
            <a:ext cx="11832000" cy="6513922"/>
          </a:xfrm>
          <a:custGeom>
            <a:avLst/>
            <a:gdLst>
              <a:gd name="connsiteX0" fmla="*/ 0 w 11832000"/>
              <a:gd name="connsiteY0" fmla="*/ 0 h 6513922"/>
              <a:gd name="connsiteX1" fmla="*/ 8412000 w 11832000"/>
              <a:gd name="connsiteY1" fmla="*/ 0 h 6513922"/>
              <a:gd name="connsiteX2" fmla="*/ 8412000 w 11832000"/>
              <a:gd name="connsiteY2" fmla="*/ 891 h 6513922"/>
              <a:gd name="connsiteX3" fmla="*/ 11832000 w 11832000"/>
              <a:gd name="connsiteY3" fmla="*/ 891 h 6513922"/>
              <a:gd name="connsiteX4" fmla="*/ 11832000 w 11832000"/>
              <a:gd name="connsiteY4" fmla="*/ 6498891 h 6513922"/>
              <a:gd name="connsiteX5" fmla="*/ 8412000 w 11832000"/>
              <a:gd name="connsiteY5" fmla="*/ 6498891 h 6513922"/>
              <a:gd name="connsiteX6" fmla="*/ 8412000 w 11832000"/>
              <a:gd name="connsiteY6" fmla="*/ 6513922 h 6513922"/>
              <a:gd name="connsiteX7" fmla="*/ 0 w 11832000"/>
              <a:gd name="connsiteY7" fmla="*/ 6513922 h 651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32000" h="6513922">
                <a:moveTo>
                  <a:pt x="0" y="0"/>
                </a:moveTo>
                <a:lnTo>
                  <a:pt x="8412000" y="0"/>
                </a:lnTo>
                <a:lnTo>
                  <a:pt x="8412000" y="891"/>
                </a:lnTo>
                <a:lnTo>
                  <a:pt x="11832000" y="891"/>
                </a:lnTo>
                <a:lnTo>
                  <a:pt x="11832000" y="6498891"/>
                </a:lnTo>
                <a:lnTo>
                  <a:pt x="8412000" y="6498891"/>
                </a:lnTo>
                <a:lnTo>
                  <a:pt x="8412000" y="6513922"/>
                </a:lnTo>
                <a:lnTo>
                  <a:pt x="0" y="6513922"/>
                </a:lnTo>
                <a:close/>
              </a:path>
            </a:pathLst>
          </a:custGeom>
          <a:solidFill>
            <a:schemeClr val="tx1">
              <a:lumMod val="75000"/>
              <a:lumOff val="25000"/>
            </a:schemeClr>
          </a:solidFill>
        </p:spPr>
        <p:txBody>
          <a:bodyPr wrap="square" lIns="0" tIns="1224000" rIns="0" anchor="t">
            <a:noAutofit/>
          </a:bodyPr>
          <a:lstStyle>
            <a:lvl1pPr marL="0" indent="0" algn="ct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9" name="Freeform: Shape 8">
            <a:extLst>
              <a:ext uri="{FF2B5EF4-FFF2-40B4-BE49-F238E27FC236}">
                <a16:creationId xmlns:a16="http://schemas.microsoft.com/office/drawing/2014/main" id="{1706BC54-FE11-4237-96CC-8DA267DB5D7C}"/>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6"/>
            <a:ext cx="7560000" cy="370166"/>
          </a:xfrm>
        </p:spPr>
        <p:txBody>
          <a:bodyPr/>
          <a:lstStyle>
            <a:lvl1pPr>
              <a:defRPr>
                <a:solidFill>
                  <a:schemeClr val="bg1"/>
                </a:solidFill>
              </a:defRPr>
            </a:lvl1pPr>
          </a:lstStyle>
          <a:p>
            <a:r>
              <a:rPr lang="en-US"/>
              <a:t>Click to edit Master title style</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5" name="Text Placeholder 4">
            <a:extLst>
              <a:ext uri="{FF2B5EF4-FFF2-40B4-BE49-F238E27FC236}">
                <a16:creationId xmlns:a16="http://schemas.microsoft.com/office/drawing/2014/main" id="{C430C70C-09F9-40EE-9A89-ED9A5DCFD98D}"/>
              </a:ext>
            </a:extLst>
          </p:cNvPr>
          <p:cNvSpPr>
            <a:spLocks noGrp="1"/>
          </p:cNvSpPr>
          <p:nvPr>
            <p:ph type="body" sz="quarter" idx="13" hasCustomPrompt="1"/>
          </p:nvPr>
        </p:nvSpPr>
        <p:spPr>
          <a:xfrm>
            <a:off x="1470581" y="2186444"/>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3" name="Text Placeholder 12">
            <a:extLst>
              <a:ext uri="{FF2B5EF4-FFF2-40B4-BE49-F238E27FC236}">
                <a16:creationId xmlns:a16="http://schemas.microsoft.com/office/drawing/2014/main" id="{278D9ACA-AB64-4D04-A5E0-23AC8B81EC2C}"/>
              </a:ext>
            </a:extLst>
          </p:cNvPr>
          <p:cNvSpPr>
            <a:spLocks noGrp="1"/>
          </p:cNvSpPr>
          <p:nvPr>
            <p:ph type="body" sz="quarter" idx="14" hasCustomPrompt="1"/>
          </p:nvPr>
        </p:nvSpPr>
        <p:spPr>
          <a:xfrm>
            <a:off x="1470581" y="1775806"/>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15" name="Text Placeholder 4">
            <a:extLst>
              <a:ext uri="{FF2B5EF4-FFF2-40B4-BE49-F238E27FC236}">
                <a16:creationId xmlns:a16="http://schemas.microsoft.com/office/drawing/2014/main" id="{F3B4EB62-0A18-46F9-98F0-E8FC5EBAF37E}"/>
              </a:ext>
            </a:extLst>
          </p:cNvPr>
          <p:cNvSpPr>
            <a:spLocks noGrp="1"/>
          </p:cNvSpPr>
          <p:nvPr>
            <p:ph type="body" sz="quarter" idx="15" hasCustomPrompt="1"/>
          </p:nvPr>
        </p:nvSpPr>
        <p:spPr>
          <a:xfrm>
            <a:off x="5031291" y="2186444"/>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6" name="Text Placeholder 12">
            <a:extLst>
              <a:ext uri="{FF2B5EF4-FFF2-40B4-BE49-F238E27FC236}">
                <a16:creationId xmlns:a16="http://schemas.microsoft.com/office/drawing/2014/main" id="{A3B2D4DF-9952-49C7-B850-559AD0DF27D5}"/>
              </a:ext>
            </a:extLst>
          </p:cNvPr>
          <p:cNvSpPr>
            <a:spLocks noGrp="1"/>
          </p:cNvSpPr>
          <p:nvPr>
            <p:ph type="body" sz="quarter" idx="16" hasCustomPrompt="1"/>
          </p:nvPr>
        </p:nvSpPr>
        <p:spPr>
          <a:xfrm>
            <a:off x="5031291" y="1775806"/>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17" name="Text Placeholder 4">
            <a:extLst>
              <a:ext uri="{FF2B5EF4-FFF2-40B4-BE49-F238E27FC236}">
                <a16:creationId xmlns:a16="http://schemas.microsoft.com/office/drawing/2014/main" id="{BCE373B8-7ADE-4DC4-9900-59147BFA16E7}"/>
              </a:ext>
            </a:extLst>
          </p:cNvPr>
          <p:cNvSpPr>
            <a:spLocks noGrp="1"/>
          </p:cNvSpPr>
          <p:nvPr>
            <p:ph type="body" sz="quarter" idx="17" hasCustomPrompt="1"/>
          </p:nvPr>
        </p:nvSpPr>
        <p:spPr>
          <a:xfrm>
            <a:off x="8592000" y="2186444"/>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8" name="Text Placeholder 12">
            <a:extLst>
              <a:ext uri="{FF2B5EF4-FFF2-40B4-BE49-F238E27FC236}">
                <a16:creationId xmlns:a16="http://schemas.microsoft.com/office/drawing/2014/main" id="{28F027FF-E9AF-4E49-AC44-48D21AD761AA}"/>
              </a:ext>
            </a:extLst>
          </p:cNvPr>
          <p:cNvSpPr>
            <a:spLocks noGrp="1"/>
          </p:cNvSpPr>
          <p:nvPr>
            <p:ph type="body" sz="quarter" idx="18" hasCustomPrompt="1"/>
          </p:nvPr>
        </p:nvSpPr>
        <p:spPr>
          <a:xfrm>
            <a:off x="8592000" y="1775806"/>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19" name="Text Placeholder 4">
            <a:extLst>
              <a:ext uri="{FF2B5EF4-FFF2-40B4-BE49-F238E27FC236}">
                <a16:creationId xmlns:a16="http://schemas.microsoft.com/office/drawing/2014/main" id="{3E6D854C-C76F-49BA-9E74-F438CA8EA9E2}"/>
              </a:ext>
            </a:extLst>
          </p:cNvPr>
          <p:cNvSpPr>
            <a:spLocks noGrp="1"/>
          </p:cNvSpPr>
          <p:nvPr>
            <p:ph type="body" sz="quarter" idx="19" hasCustomPrompt="1"/>
          </p:nvPr>
        </p:nvSpPr>
        <p:spPr>
          <a:xfrm>
            <a:off x="1470581" y="4335857"/>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0" name="Text Placeholder 12">
            <a:extLst>
              <a:ext uri="{FF2B5EF4-FFF2-40B4-BE49-F238E27FC236}">
                <a16:creationId xmlns:a16="http://schemas.microsoft.com/office/drawing/2014/main" id="{AD447D7D-C1F4-4AD4-AE22-EB8E7F1C419E}"/>
              </a:ext>
            </a:extLst>
          </p:cNvPr>
          <p:cNvSpPr>
            <a:spLocks noGrp="1"/>
          </p:cNvSpPr>
          <p:nvPr>
            <p:ph type="body" sz="quarter" idx="20" hasCustomPrompt="1"/>
          </p:nvPr>
        </p:nvSpPr>
        <p:spPr>
          <a:xfrm>
            <a:off x="1470581" y="3925219"/>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21" name="Text Placeholder 4">
            <a:extLst>
              <a:ext uri="{FF2B5EF4-FFF2-40B4-BE49-F238E27FC236}">
                <a16:creationId xmlns:a16="http://schemas.microsoft.com/office/drawing/2014/main" id="{849DF703-38D0-4214-9432-83570E10EFED}"/>
              </a:ext>
            </a:extLst>
          </p:cNvPr>
          <p:cNvSpPr>
            <a:spLocks noGrp="1"/>
          </p:cNvSpPr>
          <p:nvPr>
            <p:ph type="body" sz="quarter" idx="21" hasCustomPrompt="1"/>
          </p:nvPr>
        </p:nvSpPr>
        <p:spPr>
          <a:xfrm>
            <a:off x="5031291" y="4335857"/>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2" name="Text Placeholder 12">
            <a:extLst>
              <a:ext uri="{FF2B5EF4-FFF2-40B4-BE49-F238E27FC236}">
                <a16:creationId xmlns:a16="http://schemas.microsoft.com/office/drawing/2014/main" id="{F9EB6572-1A9F-4672-8E42-A4E15451CA20}"/>
              </a:ext>
            </a:extLst>
          </p:cNvPr>
          <p:cNvSpPr>
            <a:spLocks noGrp="1"/>
          </p:cNvSpPr>
          <p:nvPr>
            <p:ph type="body" sz="quarter" idx="22" hasCustomPrompt="1"/>
          </p:nvPr>
        </p:nvSpPr>
        <p:spPr>
          <a:xfrm>
            <a:off x="5031291" y="3925219"/>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23" name="Text Placeholder 4">
            <a:extLst>
              <a:ext uri="{FF2B5EF4-FFF2-40B4-BE49-F238E27FC236}">
                <a16:creationId xmlns:a16="http://schemas.microsoft.com/office/drawing/2014/main" id="{0740EB70-455C-47FF-9A9A-0D78D202ED03}"/>
              </a:ext>
            </a:extLst>
          </p:cNvPr>
          <p:cNvSpPr>
            <a:spLocks noGrp="1"/>
          </p:cNvSpPr>
          <p:nvPr>
            <p:ph type="body" sz="quarter" idx="23" hasCustomPrompt="1"/>
          </p:nvPr>
        </p:nvSpPr>
        <p:spPr>
          <a:xfrm>
            <a:off x="8592000" y="4335857"/>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4" name="Text Placeholder 12">
            <a:extLst>
              <a:ext uri="{FF2B5EF4-FFF2-40B4-BE49-F238E27FC236}">
                <a16:creationId xmlns:a16="http://schemas.microsoft.com/office/drawing/2014/main" id="{CD9A5773-4F50-4631-9B7A-0A2D83E5DC28}"/>
              </a:ext>
            </a:extLst>
          </p:cNvPr>
          <p:cNvSpPr>
            <a:spLocks noGrp="1"/>
          </p:cNvSpPr>
          <p:nvPr>
            <p:ph type="body" sz="quarter" idx="24" hasCustomPrompt="1"/>
          </p:nvPr>
        </p:nvSpPr>
        <p:spPr>
          <a:xfrm>
            <a:off x="8592000" y="3925219"/>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Tree>
    <p:extLst>
      <p:ext uri="{BB962C8B-B14F-4D97-AF65-F5344CB8AC3E}">
        <p14:creationId xmlns:p14="http://schemas.microsoft.com/office/powerpoint/2010/main" val="3875987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6 x Content Block with Icon">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45350A6A-6F84-47F4-AE00-8295D96D08C8}"/>
              </a:ext>
            </a:extLst>
          </p:cNvPr>
          <p:cNvSpPr/>
          <p:nvPr userDrawn="1"/>
        </p:nvSpPr>
        <p:spPr>
          <a:xfrm rot="5400000">
            <a:off x="8677500" y="3343500"/>
            <a:ext cx="3429000" cy="3600000"/>
          </a:xfrm>
          <a:custGeom>
            <a:avLst/>
            <a:gdLst>
              <a:gd name="connsiteX0" fmla="*/ 0 w 3429000"/>
              <a:gd name="connsiteY0" fmla="*/ 180000 h 3600000"/>
              <a:gd name="connsiteX1" fmla="*/ 0 w 3429000"/>
              <a:gd name="connsiteY1" fmla="*/ 0 h 3600000"/>
              <a:gd name="connsiteX2" fmla="*/ 3249000 w 3429000"/>
              <a:gd name="connsiteY2" fmla="*/ 0 h 3600000"/>
              <a:gd name="connsiteX3" fmla="*/ 3429000 w 3429000"/>
              <a:gd name="connsiteY3" fmla="*/ 0 h 3600000"/>
              <a:gd name="connsiteX4" fmla="*/ 3429000 w 3429000"/>
              <a:gd name="connsiteY4" fmla="*/ 180000 h 3600000"/>
              <a:gd name="connsiteX5" fmla="*/ 3429000 w 3429000"/>
              <a:gd name="connsiteY5" fmla="*/ 3600000 h 3600000"/>
              <a:gd name="connsiteX6" fmla="*/ 3249000 w 3429000"/>
              <a:gd name="connsiteY6" fmla="*/ 3600000 h 3600000"/>
              <a:gd name="connsiteX7" fmla="*/ 3249000 w 3429000"/>
              <a:gd name="connsiteY7" fmla="*/ 18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9000" h="3600000">
                <a:moveTo>
                  <a:pt x="0" y="180000"/>
                </a:moveTo>
                <a:lnTo>
                  <a:pt x="0" y="0"/>
                </a:lnTo>
                <a:lnTo>
                  <a:pt x="3249000" y="0"/>
                </a:lnTo>
                <a:lnTo>
                  <a:pt x="3429000" y="0"/>
                </a:lnTo>
                <a:lnTo>
                  <a:pt x="3429000" y="180000"/>
                </a:lnTo>
                <a:lnTo>
                  <a:pt x="3429000" y="3600000"/>
                </a:lnTo>
                <a:lnTo>
                  <a:pt x="3249000" y="3600000"/>
                </a:lnTo>
                <a:lnTo>
                  <a:pt x="3249000" y="180000"/>
                </a:lnTo>
                <a:close/>
              </a:path>
            </a:pathLst>
          </a:custGeom>
          <a:solidFill>
            <a:schemeClr val="tx1">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Text Placeholder 3">
            <a:extLst>
              <a:ext uri="{FF2B5EF4-FFF2-40B4-BE49-F238E27FC236}">
                <a16:creationId xmlns:a16="http://schemas.microsoft.com/office/drawing/2014/main" id="{6A395197-9758-40F0-B747-F8B134C175EB}"/>
              </a:ext>
            </a:extLst>
          </p:cNvPr>
          <p:cNvSpPr txBox="1">
            <a:spLocks/>
          </p:cNvSpPr>
          <p:nvPr userDrawn="1"/>
        </p:nvSpPr>
        <p:spPr>
          <a:xfrm>
            <a:off x="0" y="-436"/>
            <a:ext cx="12192000" cy="3429436"/>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6"/>
            <a:ext cx="7560000" cy="370166"/>
          </a:xfrm>
        </p:spPr>
        <p:txBody>
          <a:bodyPr/>
          <a:lstStyle>
            <a:lvl1pPr>
              <a:defRPr>
                <a:solidFill>
                  <a:schemeClr val="bg1"/>
                </a:solidFill>
              </a:defRPr>
            </a:lvl1pPr>
          </a:lstStyle>
          <a:p>
            <a:r>
              <a:rPr lang="en-US" noProof="0"/>
              <a:t>Click to edit Master title style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noProof="0"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5" name="Text Placeholder 4">
            <a:extLst>
              <a:ext uri="{FF2B5EF4-FFF2-40B4-BE49-F238E27FC236}">
                <a16:creationId xmlns:a16="http://schemas.microsoft.com/office/drawing/2014/main" id="{C430C70C-09F9-40EE-9A89-ED9A5DCFD98D}"/>
              </a:ext>
            </a:extLst>
          </p:cNvPr>
          <p:cNvSpPr>
            <a:spLocks noGrp="1"/>
          </p:cNvSpPr>
          <p:nvPr>
            <p:ph type="body" sz="quarter" idx="13" hasCustomPrompt="1"/>
          </p:nvPr>
        </p:nvSpPr>
        <p:spPr>
          <a:xfrm>
            <a:off x="682863" y="3668499"/>
            <a:ext cx="3276000" cy="2238815"/>
          </a:xfrm>
        </p:spPr>
        <p:txBody>
          <a:bodyPr lIns="108000"/>
          <a:lstStyle>
            <a:lvl1pPr marL="171450" indent="-171450">
              <a:buClr>
                <a:schemeClr val="accent2"/>
              </a:buClr>
              <a:buFont typeface="Arial" panose="020B0604020202020204" pitchFamily="34" charset="0"/>
              <a:buChar char="•"/>
              <a:defRPr sz="1200">
                <a:solidFill>
                  <a:schemeClr val="tx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Description</a:t>
            </a:r>
          </a:p>
        </p:txBody>
      </p:sp>
      <p:sp>
        <p:nvSpPr>
          <p:cNvPr id="13" name="Text Placeholder 12">
            <a:extLst>
              <a:ext uri="{FF2B5EF4-FFF2-40B4-BE49-F238E27FC236}">
                <a16:creationId xmlns:a16="http://schemas.microsoft.com/office/drawing/2014/main" id="{278D9ACA-AB64-4D04-A5E0-23AC8B81EC2C}"/>
              </a:ext>
            </a:extLst>
          </p:cNvPr>
          <p:cNvSpPr>
            <a:spLocks noGrp="1"/>
          </p:cNvSpPr>
          <p:nvPr>
            <p:ph type="body" sz="quarter" idx="14" hasCustomPrompt="1"/>
          </p:nvPr>
        </p:nvSpPr>
        <p:spPr>
          <a:xfrm>
            <a:off x="682863" y="3068555"/>
            <a:ext cx="3276000" cy="360445"/>
          </a:xfrm>
          <a:solidFill>
            <a:schemeClr val="tx2"/>
          </a:solidFill>
        </p:spPr>
        <p:txBody>
          <a:bodyPr lIns="108000" anchor="ct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Header</a:t>
            </a:r>
          </a:p>
        </p:txBody>
      </p:sp>
      <p:sp>
        <p:nvSpPr>
          <p:cNvPr id="15" name="Text Placeholder 4">
            <a:extLst>
              <a:ext uri="{FF2B5EF4-FFF2-40B4-BE49-F238E27FC236}">
                <a16:creationId xmlns:a16="http://schemas.microsoft.com/office/drawing/2014/main" id="{F3B4EB62-0A18-46F9-98F0-E8FC5EBAF37E}"/>
              </a:ext>
            </a:extLst>
          </p:cNvPr>
          <p:cNvSpPr>
            <a:spLocks noGrp="1"/>
          </p:cNvSpPr>
          <p:nvPr>
            <p:ph type="body" sz="quarter" idx="15" hasCustomPrompt="1"/>
          </p:nvPr>
        </p:nvSpPr>
        <p:spPr>
          <a:xfrm>
            <a:off x="4445432" y="3668499"/>
            <a:ext cx="3276000" cy="2238815"/>
          </a:xfrm>
        </p:spPr>
        <p:txBody>
          <a:bodyPr lIns="108000"/>
          <a:lstStyle>
            <a:lvl1pPr marL="171450" indent="-171450">
              <a:buClr>
                <a:schemeClr val="accent2"/>
              </a:buClr>
              <a:buFont typeface="Arial" panose="020B0604020202020204" pitchFamily="34" charset="0"/>
              <a:buChar char="•"/>
              <a:defRPr sz="1200">
                <a:solidFill>
                  <a:schemeClr val="tx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Description</a:t>
            </a:r>
          </a:p>
        </p:txBody>
      </p:sp>
      <p:sp>
        <p:nvSpPr>
          <p:cNvPr id="16" name="Text Placeholder 12">
            <a:extLst>
              <a:ext uri="{FF2B5EF4-FFF2-40B4-BE49-F238E27FC236}">
                <a16:creationId xmlns:a16="http://schemas.microsoft.com/office/drawing/2014/main" id="{A3B2D4DF-9952-49C7-B850-559AD0DF27D5}"/>
              </a:ext>
            </a:extLst>
          </p:cNvPr>
          <p:cNvSpPr>
            <a:spLocks noGrp="1"/>
          </p:cNvSpPr>
          <p:nvPr>
            <p:ph type="body" sz="quarter" idx="16" hasCustomPrompt="1"/>
          </p:nvPr>
        </p:nvSpPr>
        <p:spPr>
          <a:xfrm>
            <a:off x="4445432" y="3068555"/>
            <a:ext cx="3276000" cy="360445"/>
          </a:xfrm>
          <a:solidFill>
            <a:schemeClr val="tx2"/>
          </a:solidFill>
        </p:spPr>
        <p:txBody>
          <a:bodyPr lIns="108000" anchor="ct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Header</a:t>
            </a:r>
          </a:p>
        </p:txBody>
      </p:sp>
      <p:sp>
        <p:nvSpPr>
          <p:cNvPr id="17" name="Text Placeholder 4">
            <a:extLst>
              <a:ext uri="{FF2B5EF4-FFF2-40B4-BE49-F238E27FC236}">
                <a16:creationId xmlns:a16="http://schemas.microsoft.com/office/drawing/2014/main" id="{BCE373B8-7ADE-4DC4-9900-59147BFA16E7}"/>
              </a:ext>
            </a:extLst>
          </p:cNvPr>
          <p:cNvSpPr>
            <a:spLocks noGrp="1"/>
          </p:cNvSpPr>
          <p:nvPr>
            <p:ph type="body" sz="quarter" idx="17" hasCustomPrompt="1"/>
          </p:nvPr>
        </p:nvSpPr>
        <p:spPr>
          <a:xfrm>
            <a:off x="8208000" y="3668499"/>
            <a:ext cx="3276000" cy="2238815"/>
          </a:xfrm>
        </p:spPr>
        <p:txBody>
          <a:bodyPr lIns="108000"/>
          <a:lstStyle>
            <a:lvl1pPr marL="171450" indent="-171450">
              <a:buClr>
                <a:schemeClr val="accent2"/>
              </a:buClr>
              <a:buFont typeface="Arial" panose="020B0604020202020204" pitchFamily="34" charset="0"/>
              <a:buChar char="•"/>
              <a:defRPr sz="1200">
                <a:solidFill>
                  <a:schemeClr val="tx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Description</a:t>
            </a:r>
          </a:p>
        </p:txBody>
      </p:sp>
      <p:sp>
        <p:nvSpPr>
          <p:cNvPr id="18" name="Text Placeholder 12">
            <a:extLst>
              <a:ext uri="{FF2B5EF4-FFF2-40B4-BE49-F238E27FC236}">
                <a16:creationId xmlns:a16="http://schemas.microsoft.com/office/drawing/2014/main" id="{28F027FF-E9AF-4E49-AC44-48D21AD761AA}"/>
              </a:ext>
            </a:extLst>
          </p:cNvPr>
          <p:cNvSpPr>
            <a:spLocks noGrp="1"/>
          </p:cNvSpPr>
          <p:nvPr>
            <p:ph type="body" sz="quarter" idx="18" hasCustomPrompt="1"/>
          </p:nvPr>
        </p:nvSpPr>
        <p:spPr>
          <a:xfrm>
            <a:off x="8208000" y="3068555"/>
            <a:ext cx="3276000" cy="360445"/>
          </a:xfrm>
          <a:solidFill>
            <a:schemeClr val="tx2"/>
          </a:solidFill>
        </p:spPr>
        <p:txBody>
          <a:bodyPr lIns="108000" anchor="ct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Header</a:t>
            </a:r>
          </a:p>
        </p:txBody>
      </p:sp>
      <p:sp>
        <p:nvSpPr>
          <p:cNvPr id="29" name="Picture Placeholder 25">
            <a:extLst>
              <a:ext uri="{FF2B5EF4-FFF2-40B4-BE49-F238E27FC236}">
                <a16:creationId xmlns:a16="http://schemas.microsoft.com/office/drawing/2014/main" id="{8989EC4C-4E3F-457F-8CF6-8A88DE68A930}"/>
              </a:ext>
            </a:extLst>
          </p:cNvPr>
          <p:cNvSpPr>
            <a:spLocks noGrp="1"/>
          </p:cNvSpPr>
          <p:nvPr>
            <p:ph type="pic" sz="quarter" idx="23" hasCustomPrompt="1"/>
          </p:nvPr>
        </p:nvSpPr>
        <p:spPr>
          <a:xfrm>
            <a:off x="1908907" y="2005142"/>
            <a:ext cx="823913" cy="823913"/>
          </a:xfrm>
        </p:spPr>
        <p:txBody>
          <a:bodyPr anchor="ctr"/>
          <a:lstStyle>
            <a:lvl1pPr marL="0" indent="0" algn="ctr">
              <a:buNone/>
              <a:defRPr sz="1050" i="1">
                <a:solidFill>
                  <a:schemeClr val="bg1"/>
                </a:solidFill>
              </a:defRPr>
            </a:lvl1pPr>
          </a:lstStyle>
          <a:p>
            <a:r>
              <a:rPr lang="en-US" noProof="0" dirty="0"/>
              <a:t>Icon</a:t>
            </a:r>
          </a:p>
        </p:txBody>
      </p:sp>
      <p:sp>
        <p:nvSpPr>
          <p:cNvPr id="30" name="Picture Placeholder 25">
            <a:extLst>
              <a:ext uri="{FF2B5EF4-FFF2-40B4-BE49-F238E27FC236}">
                <a16:creationId xmlns:a16="http://schemas.microsoft.com/office/drawing/2014/main" id="{67FB2730-3D12-4D72-AE64-AC3955C5CD99}"/>
              </a:ext>
            </a:extLst>
          </p:cNvPr>
          <p:cNvSpPr>
            <a:spLocks noGrp="1"/>
          </p:cNvSpPr>
          <p:nvPr>
            <p:ph type="pic" sz="quarter" idx="24" hasCustomPrompt="1"/>
          </p:nvPr>
        </p:nvSpPr>
        <p:spPr>
          <a:xfrm>
            <a:off x="5671476" y="2005142"/>
            <a:ext cx="823913" cy="823913"/>
          </a:xfrm>
        </p:spPr>
        <p:txBody>
          <a:bodyPr anchor="ctr"/>
          <a:lstStyle>
            <a:lvl1pPr marL="0" indent="0" algn="ctr">
              <a:buNone/>
              <a:defRPr sz="1050" i="1">
                <a:solidFill>
                  <a:schemeClr val="bg1"/>
                </a:solidFill>
              </a:defRPr>
            </a:lvl1pPr>
          </a:lstStyle>
          <a:p>
            <a:r>
              <a:rPr lang="en-US" noProof="0" dirty="0"/>
              <a:t>Icon</a:t>
            </a:r>
          </a:p>
        </p:txBody>
      </p:sp>
      <p:sp>
        <p:nvSpPr>
          <p:cNvPr id="31" name="Picture Placeholder 25">
            <a:extLst>
              <a:ext uri="{FF2B5EF4-FFF2-40B4-BE49-F238E27FC236}">
                <a16:creationId xmlns:a16="http://schemas.microsoft.com/office/drawing/2014/main" id="{4F2BB90C-4866-4DB3-B05C-0BB7DBFF8EA3}"/>
              </a:ext>
            </a:extLst>
          </p:cNvPr>
          <p:cNvSpPr>
            <a:spLocks noGrp="1"/>
          </p:cNvSpPr>
          <p:nvPr>
            <p:ph type="pic" sz="quarter" idx="25" hasCustomPrompt="1"/>
          </p:nvPr>
        </p:nvSpPr>
        <p:spPr>
          <a:xfrm>
            <a:off x="9434044" y="2005142"/>
            <a:ext cx="823913" cy="823913"/>
          </a:xfrm>
        </p:spPr>
        <p:txBody>
          <a:bodyPr anchor="ctr"/>
          <a:lstStyle>
            <a:lvl1pPr marL="0" indent="0" algn="ctr">
              <a:buNone/>
              <a:defRPr sz="1050" i="1">
                <a:solidFill>
                  <a:schemeClr val="bg1"/>
                </a:solidFill>
              </a:defRPr>
            </a:lvl1pPr>
          </a:lstStyle>
          <a:p>
            <a:r>
              <a:rPr lang="en-US" noProof="0" dirty="0"/>
              <a:t>Icon</a:t>
            </a:r>
          </a:p>
        </p:txBody>
      </p:sp>
      <p:sp>
        <p:nvSpPr>
          <p:cNvPr id="21" name="Text Placeholder 3">
            <a:extLst>
              <a:ext uri="{FF2B5EF4-FFF2-40B4-BE49-F238E27FC236}">
                <a16:creationId xmlns:a16="http://schemas.microsoft.com/office/drawing/2014/main" id="{7A3E4BF3-C44A-4FB6-B64A-05FB5AEC7577}"/>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noProof="0"/>
              <a:t>SUBTITLE</a:t>
            </a:r>
          </a:p>
        </p:txBody>
      </p:sp>
      <p:sp>
        <p:nvSpPr>
          <p:cNvPr id="26" name="Freeform: Shape 25">
            <a:extLst>
              <a:ext uri="{FF2B5EF4-FFF2-40B4-BE49-F238E27FC236}">
                <a16:creationId xmlns:a16="http://schemas.microsoft.com/office/drawing/2014/main" id="{AEA98CFA-B2A7-4BCC-B1DC-01CFAD2DD65E}"/>
              </a:ext>
            </a:extLst>
          </p:cNvPr>
          <p:cNvSpPr/>
          <p:nvPr userDrawn="1"/>
        </p:nvSpPr>
        <p:spPr>
          <a:xfrm rot="5400000">
            <a:off x="8677500" y="-85500"/>
            <a:ext cx="3429000" cy="3600000"/>
          </a:xfrm>
          <a:custGeom>
            <a:avLst/>
            <a:gdLst>
              <a:gd name="connsiteX0" fmla="*/ 0 w 3429000"/>
              <a:gd name="connsiteY0" fmla="*/ 3600000 h 3600000"/>
              <a:gd name="connsiteX1" fmla="*/ 0 w 3429000"/>
              <a:gd name="connsiteY1" fmla="*/ 0 h 3600000"/>
              <a:gd name="connsiteX2" fmla="*/ 180000 w 3429000"/>
              <a:gd name="connsiteY2" fmla="*/ 0 h 3600000"/>
              <a:gd name="connsiteX3" fmla="*/ 3429000 w 3429000"/>
              <a:gd name="connsiteY3" fmla="*/ 0 h 3600000"/>
              <a:gd name="connsiteX4" fmla="*/ 3429000 w 3429000"/>
              <a:gd name="connsiteY4" fmla="*/ 180000 h 3600000"/>
              <a:gd name="connsiteX5" fmla="*/ 180000 w 3429000"/>
              <a:gd name="connsiteY5" fmla="*/ 180000 h 3600000"/>
              <a:gd name="connsiteX6" fmla="*/ 180000 w 3429000"/>
              <a:gd name="connsiteY6"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29000" h="3600000">
                <a:moveTo>
                  <a:pt x="0" y="3600000"/>
                </a:moveTo>
                <a:lnTo>
                  <a:pt x="0" y="0"/>
                </a:lnTo>
                <a:lnTo>
                  <a:pt x="180000" y="0"/>
                </a:lnTo>
                <a:lnTo>
                  <a:pt x="3429000" y="0"/>
                </a:lnTo>
                <a:lnTo>
                  <a:pt x="3429000" y="180000"/>
                </a:lnTo>
                <a:lnTo>
                  <a:pt x="180000" y="180000"/>
                </a:lnTo>
                <a:lnTo>
                  <a:pt x="180000" y="3600000"/>
                </a:lnTo>
                <a:close/>
              </a:path>
            </a:pathLst>
          </a:custGeom>
          <a:gradFill>
            <a:gsLst>
              <a:gs pos="0">
                <a:schemeClr val="bg1">
                  <a:alpha val="5000"/>
                </a:schemeClr>
              </a:gs>
              <a:gs pos="100000">
                <a:schemeClr val="bg1">
                  <a:alpha val="3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2142598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ubtitle Only - Dark">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E752CBEE-7696-40FC-AB0E-8790B179D18C}"/>
              </a:ext>
            </a:extLst>
          </p:cNvPr>
          <p:cNvSpPr/>
          <p:nvPr userDrawn="1"/>
        </p:nvSpPr>
        <p:spPr>
          <a:xfrm rot="5400000">
            <a:off x="8188485" y="2854485"/>
            <a:ext cx="4407031" cy="3600000"/>
          </a:xfrm>
          <a:custGeom>
            <a:avLst/>
            <a:gdLst>
              <a:gd name="connsiteX0" fmla="*/ 0 w 4407031"/>
              <a:gd name="connsiteY0" fmla="*/ 180000 h 3600000"/>
              <a:gd name="connsiteX1" fmla="*/ 0 w 4407031"/>
              <a:gd name="connsiteY1" fmla="*/ 0 h 3600000"/>
              <a:gd name="connsiteX2" fmla="*/ 4227031 w 4407031"/>
              <a:gd name="connsiteY2" fmla="*/ 0 h 3600000"/>
              <a:gd name="connsiteX3" fmla="*/ 4407031 w 4407031"/>
              <a:gd name="connsiteY3" fmla="*/ 0 h 3600000"/>
              <a:gd name="connsiteX4" fmla="*/ 4407031 w 4407031"/>
              <a:gd name="connsiteY4" fmla="*/ 180000 h 3600000"/>
              <a:gd name="connsiteX5" fmla="*/ 4407031 w 4407031"/>
              <a:gd name="connsiteY5" fmla="*/ 3600000 h 3600000"/>
              <a:gd name="connsiteX6" fmla="*/ 4227031 w 4407031"/>
              <a:gd name="connsiteY6" fmla="*/ 3600000 h 3600000"/>
              <a:gd name="connsiteX7" fmla="*/ 4227031 w 4407031"/>
              <a:gd name="connsiteY7" fmla="*/ 18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07031" h="3600000">
                <a:moveTo>
                  <a:pt x="0" y="180000"/>
                </a:moveTo>
                <a:lnTo>
                  <a:pt x="0" y="0"/>
                </a:lnTo>
                <a:lnTo>
                  <a:pt x="4227031" y="0"/>
                </a:lnTo>
                <a:lnTo>
                  <a:pt x="4407031" y="0"/>
                </a:lnTo>
                <a:lnTo>
                  <a:pt x="4407031" y="180000"/>
                </a:lnTo>
                <a:lnTo>
                  <a:pt x="4407031" y="3600000"/>
                </a:lnTo>
                <a:lnTo>
                  <a:pt x="4227031" y="3600000"/>
                </a:lnTo>
                <a:lnTo>
                  <a:pt x="4227031" y="180000"/>
                </a:lnTo>
                <a:close/>
              </a:path>
            </a:pathLst>
          </a:custGeom>
          <a:solidFill>
            <a:schemeClr val="tx1">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Text Placeholder 3">
            <a:extLst>
              <a:ext uri="{FF2B5EF4-FFF2-40B4-BE49-F238E27FC236}">
                <a16:creationId xmlns:a16="http://schemas.microsoft.com/office/drawing/2014/main" id="{6A395197-9758-40F0-B747-F8B134C175EB}"/>
              </a:ext>
            </a:extLst>
          </p:cNvPr>
          <p:cNvSpPr txBox="1">
            <a:spLocks/>
          </p:cNvSpPr>
          <p:nvPr userDrawn="1"/>
        </p:nvSpPr>
        <p:spPr>
          <a:xfrm>
            <a:off x="0" y="-436"/>
            <a:ext cx="12192000" cy="2451405"/>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6"/>
            <a:ext cx="7560000" cy="370166"/>
          </a:xfrm>
        </p:spPr>
        <p:txBody>
          <a:bodyPr/>
          <a:lstStyle>
            <a:lvl1pPr>
              <a:defRPr>
                <a:solidFill>
                  <a:schemeClr val="bg1"/>
                </a:solidFill>
              </a:defRPr>
            </a:lvl1pPr>
          </a:lstStyle>
          <a:p>
            <a:r>
              <a:rPr lang="en-US" noProof="0"/>
              <a:t>Click to edit Master title style</a:t>
            </a:r>
          </a:p>
        </p:txBody>
      </p:sp>
      <p:sp>
        <p:nvSpPr>
          <p:cNvPr id="21" name="Text Placeholder 3">
            <a:extLst>
              <a:ext uri="{FF2B5EF4-FFF2-40B4-BE49-F238E27FC236}">
                <a16:creationId xmlns:a16="http://schemas.microsoft.com/office/drawing/2014/main" id="{7A3E4BF3-C44A-4FB6-B64A-05FB5AEC7577}"/>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noProof="0"/>
              <a:t>SUBTITLE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noProof="0"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26" name="Freeform: Shape 25">
            <a:extLst>
              <a:ext uri="{FF2B5EF4-FFF2-40B4-BE49-F238E27FC236}">
                <a16:creationId xmlns:a16="http://schemas.microsoft.com/office/drawing/2014/main" id="{89445125-53D2-43B3-8ABC-C88E463BE7DD}"/>
              </a:ext>
            </a:extLst>
          </p:cNvPr>
          <p:cNvSpPr/>
          <p:nvPr userDrawn="1"/>
        </p:nvSpPr>
        <p:spPr>
          <a:xfrm rot="5400000">
            <a:off x="9166516" y="-574515"/>
            <a:ext cx="2450969" cy="3600000"/>
          </a:xfrm>
          <a:custGeom>
            <a:avLst/>
            <a:gdLst>
              <a:gd name="connsiteX0" fmla="*/ 0 w 2450969"/>
              <a:gd name="connsiteY0" fmla="*/ 3600000 h 3600000"/>
              <a:gd name="connsiteX1" fmla="*/ 0 w 2450969"/>
              <a:gd name="connsiteY1" fmla="*/ 0 h 3600000"/>
              <a:gd name="connsiteX2" fmla="*/ 180000 w 2450969"/>
              <a:gd name="connsiteY2" fmla="*/ 0 h 3600000"/>
              <a:gd name="connsiteX3" fmla="*/ 2450969 w 2450969"/>
              <a:gd name="connsiteY3" fmla="*/ 0 h 3600000"/>
              <a:gd name="connsiteX4" fmla="*/ 2450969 w 2450969"/>
              <a:gd name="connsiteY4" fmla="*/ 180000 h 3600000"/>
              <a:gd name="connsiteX5" fmla="*/ 180000 w 2450969"/>
              <a:gd name="connsiteY5" fmla="*/ 180000 h 3600000"/>
              <a:gd name="connsiteX6" fmla="*/ 180000 w 2450969"/>
              <a:gd name="connsiteY6"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969" h="3600000">
                <a:moveTo>
                  <a:pt x="0" y="3600000"/>
                </a:moveTo>
                <a:lnTo>
                  <a:pt x="0" y="0"/>
                </a:lnTo>
                <a:lnTo>
                  <a:pt x="180000" y="0"/>
                </a:lnTo>
                <a:lnTo>
                  <a:pt x="2450969" y="0"/>
                </a:lnTo>
                <a:lnTo>
                  <a:pt x="2450969" y="180000"/>
                </a:lnTo>
                <a:lnTo>
                  <a:pt x="180000" y="180000"/>
                </a:lnTo>
                <a:lnTo>
                  <a:pt x="180000" y="3600000"/>
                </a:lnTo>
                <a:close/>
              </a:path>
            </a:pathLst>
          </a:custGeom>
          <a:gradFill>
            <a:gsLst>
              <a:gs pos="0">
                <a:schemeClr val="bg1">
                  <a:alpha val="5000"/>
                </a:schemeClr>
              </a:gs>
              <a:gs pos="100000">
                <a:schemeClr val="bg1">
                  <a:alpha val="3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9759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Only - Full Photo">
    <p:bg>
      <p:bgPr>
        <a:solidFill>
          <a:schemeClr val="bg1"/>
        </a:solidFill>
        <a:effectLst/>
      </p:bgPr>
    </p:bg>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767CE6DD-011B-4E2D-9E8A-EFF414E39EEA}"/>
              </a:ext>
            </a:extLst>
          </p:cNvPr>
          <p:cNvSpPr>
            <a:spLocks noGrp="1"/>
          </p:cNvSpPr>
          <p:nvPr>
            <p:ph type="pic" sz="quarter" idx="12" hasCustomPrompt="1"/>
          </p:nvPr>
        </p:nvSpPr>
        <p:spPr>
          <a:xfrm>
            <a:off x="180000" y="179109"/>
            <a:ext cx="11832000" cy="6513922"/>
          </a:xfrm>
          <a:custGeom>
            <a:avLst/>
            <a:gdLst>
              <a:gd name="connsiteX0" fmla="*/ 0 w 11832000"/>
              <a:gd name="connsiteY0" fmla="*/ 0 h 6513922"/>
              <a:gd name="connsiteX1" fmla="*/ 8412000 w 11832000"/>
              <a:gd name="connsiteY1" fmla="*/ 0 h 6513922"/>
              <a:gd name="connsiteX2" fmla="*/ 8412000 w 11832000"/>
              <a:gd name="connsiteY2" fmla="*/ 891 h 6513922"/>
              <a:gd name="connsiteX3" fmla="*/ 11832000 w 11832000"/>
              <a:gd name="connsiteY3" fmla="*/ 891 h 6513922"/>
              <a:gd name="connsiteX4" fmla="*/ 11832000 w 11832000"/>
              <a:gd name="connsiteY4" fmla="*/ 6498891 h 6513922"/>
              <a:gd name="connsiteX5" fmla="*/ 8412000 w 11832000"/>
              <a:gd name="connsiteY5" fmla="*/ 6498891 h 6513922"/>
              <a:gd name="connsiteX6" fmla="*/ 8412000 w 11832000"/>
              <a:gd name="connsiteY6" fmla="*/ 6513922 h 6513922"/>
              <a:gd name="connsiteX7" fmla="*/ 0 w 11832000"/>
              <a:gd name="connsiteY7" fmla="*/ 6513922 h 651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32000" h="6513922">
                <a:moveTo>
                  <a:pt x="0" y="0"/>
                </a:moveTo>
                <a:lnTo>
                  <a:pt x="8412000" y="0"/>
                </a:lnTo>
                <a:lnTo>
                  <a:pt x="8412000" y="891"/>
                </a:lnTo>
                <a:lnTo>
                  <a:pt x="11832000" y="891"/>
                </a:lnTo>
                <a:lnTo>
                  <a:pt x="11832000" y="6498891"/>
                </a:lnTo>
                <a:lnTo>
                  <a:pt x="8412000" y="6498891"/>
                </a:lnTo>
                <a:lnTo>
                  <a:pt x="8412000" y="6513922"/>
                </a:lnTo>
                <a:lnTo>
                  <a:pt x="0" y="6513922"/>
                </a:lnTo>
                <a:close/>
              </a:path>
            </a:pathLst>
          </a:custGeom>
          <a:solidFill>
            <a:schemeClr val="tx1">
              <a:lumMod val="75000"/>
              <a:lumOff val="25000"/>
            </a:schemeClr>
          </a:solidFill>
        </p:spPr>
        <p:txBody>
          <a:bodyPr wrap="square" lIns="0" tIns="1764000" rIns="0" anchor="t">
            <a:noAutofit/>
          </a:bodyPr>
          <a:lstStyle>
            <a:lvl1pPr marL="0" indent="0" algn="ct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5"/>
            <a:ext cx="7560000" cy="360000"/>
          </a:xfrm>
        </p:spPr>
        <p:txBody>
          <a:bodyPr/>
          <a:lstStyle>
            <a:lvl1pPr>
              <a:defRPr cap="all" baseline="0">
                <a:solidFill>
                  <a:schemeClr val="bg1"/>
                </a:solidFill>
              </a:defRPr>
            </a:lvl1pPr>
          </a:lstStyle>
          <a:p>
            <a:r>
              <a:rPr lang="en-US"/>
              <a:t>Click to edit Master title style</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lvl1pPr>
              <a:defRPr>
                <a:solidFill>
                  <a:schemeClr val="bg1"/>
                </a:solidFill>
              </a:defRPr>
            </a:lvl1p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9" name="Freeform: Shape 8">
            <a:extLst>
              <a:ext uri="{FF2B5EF4-FFF2-40B4-BE49-F238E27FC236}">
                <a16:creationId xmlns:a16="http://schemas.microsoft.com/office/drawing/2014/main" id="{C6E75A4B-2655-4B0E-8D3B-0068F57D3D9B}"/>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0A18EF7D-14D0-4362-B8BD-722D3D54D429}"/>
              </a:ext>
            </a:extLst>
          </p:cNvPr>
          <p:cNvSpPr>
            <a:spLocks noGrp="1"/>
          </p:cNvSpPr>
          <p:nvPr>
            <p:ph type="body" sz="quarter" idx="13"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dirty="0"/>
              <a:t>SUBTITLE</a:t>
            </a:r>
          </a:p>
        </p:txBody>
      </p:sp>
    </p:spTree>
    <p:extLst>
      <p:ext uri="{BB962C8B-B14F-4D97-AF65-F5344CB8AC3E}">
        <p14:creationId xmlns:p14="http://schemas.microsoft.com/office/powerpoint/2010/main" val="2039369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Subtitle Only - Ligh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67FF01B-795B-4F5D-87AF-6CAA8DD5D48A}"/>
              </a:ext>
            </a:extLst>
          </p:cNvPr>
          <p:cNvSpPr/>
          <p:nvPr userDrawn="1"/>
        </p:nvSpPr>
        <p:spPr>
          <a:xfrm>
            <a:off x="180000" y="179109"/>
            <a:ext cx="11832000" cy="65139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7A3E4BF3-C44A-4FB6-B64A-05FB5AEC7577}"/>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tx1"/>
                </a:solidFill>
                <a:latin typeface="+mj-lt"/>
              </a:defRPr>
            </a:lvl1pPr>
          </a:lstStyle>
          <a:p>
            <a:pPr lvl="0"/>
            <a:r>
              <a:rPr lang="en-US" dirty="0"/>
              <a:t>SUBTITLE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3" name="Title 2">
            <a:extLst>
              <a:ext uri="{FF2B5EF4-FFF2-40B4-BE49-F238E27FC236}">
                <a16:creationId xmlns:a16="http://schemas.microsoft.com/office/drawing/2014/main" id="{72F32FC1-1FF6-4874-9835-EB1A90F7E9F5}"/>
              </a:ext>
            </a:extLst>
          </p:cNvPr>
          <p:cNvSpPr>
            <a:spLocks noGrp="1"/>
          </p:cNvSpPr>
          <p:nvPr>
            <p:ph type="title"/>
          </p:nvPr>
        </p:nvSpPr>
        <p:spPr/>
        <p:txBody>
          <a:bodyPr/>
          <a:lstStyle/>
          <a:p>
            <a:r>
              <a:rPr lang="en-US"/>
              <a:t>Click to edit Master title style</a:t>
            </a:r>
          </a:p>
        </p:txBody>
      </p:sp>
      <p:sp>
        <p:nvSpPr>
          <p:cNvPr id="10" name="Freeform: Shape 9">
            <a:extLst>
              <a:ext uri="{FF2B5EF4-FFF2-40B4-BE49-F238E27FC236}">
                <a16:creationId xmlns:a16="http://schemas.microsoft.com/office/drawing/2014/main" id="{83039E70-36A3-46C1-B30E-CA4CC0B36C5D}"/>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577387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A5246D-ECE9-473C-953D-D56C3F7B32F8}"/>
              </a:ext>
            </a:extLst>
          </p:cNvPr>
          <p:cNvSpPr>
            <a:spLocks noGrp="1"/>
          </p:cNvSpPr>
          <p:nvPr>
            <p:ph type="title"/>
          </p:nvPr>
        </p:nvSpPr>
        <p:spPr>
          <a:xfrm>
            <a:off x="684000" y="808186"/>
            <a:ext cx="7560000" cy="370166"/>
          </a:xfrm>
          <a:prstGeom prst="rect">
            <a:avLst/>
          </a:prstGeom>
        </p:spPr>
        <p:txBody>
          <a:bodyPr vert="horz" lIns="0" tIns="0" rIns="0" bIns="0" rtlCol="0" anchor="t">
            <a:noAutofit/>
          </a:bodyPr>
          <a:lstStyle/>
          <a:p>
            <a:r>
              <a:rPr lang="en-US" noProof="0"/>
              <a:t>Click to edit Master title style</a:t>
            </a:r>
            <a:endParaRPr lang="en-US" noProof="0" dirty="0"/>
          </a:p>
        </p:txBody>
      </p:sp>
      <p:sp>
        <p:nvSpPr>
          <p:cNvPr id="3" name="Text Placeholder 2">
            <a:extLst>
              <a:ext uri="{FF2B5EF4-FFF2-40B4-BE49-F238E27FC236}">
                <a16:creationId xmlns:a16="http://schemas.microsoft.com/office/drawing/2014/main" id="{65D946F0-677D-45B4-83B9-FD3BD3FFCA3C}"/>
              </a:ext>
            </a:extLst>
          </p:cNvPr>
          <p:cNvSpPr>
            <a:spLocks noGrp="1"/>
          </p:cNvSpPr>
          <p:nvPr>
            <p:ph type="body" idx="1"/>
          </p:nvPr>
        </p:nvSpPr>
        <p:spPr>
          <a:xfrm>
            <a:off x="684000" y="1825625"/>
            <a:ext cx="10800000" cy="4320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Footer Placeholder 4">
            <a:extLst>
              <a:ext uri="{FF2B5EF4-FFF2-40B4-BE49-F238E27FC236}">
                <a16:creationId xmlns:a16="http://schemas.microsoft.com/office/drawing/2014/main" id="{1445BE21-FA72-48F5-9A53-134902BF63DC}"/>
              </a:ext>
            </a:extLst>
          </p:cNvPr>
          <p:cNvSpPr>
            <a:spLocks noGrp="1"/>
          </p:cNvSpPr>
          <p:nvPr>
            <p:ph type="ftr" sz="quarter" idx="3"/>
          </p:nvPr>
        </p:nvSpPr>
        <p:spPr>
          <a:xfrm>
            <a:off x="288000" y="6192000"/>
            <a:ext cx="7560000" cy="360000"/>
          </a:xfrm>
          <a:prstGeom prst="rect">
            <a:avLst/>
          </a:prstGeom>
        </p:spPr>
        <p:txBody>
          <a:bodyPr vert="horz" lIns="0" tIns="0" rIns="0" bIns="0" rtlCol="0" anchor="b"/>
          <a:lstStyle>
            <a:lvl1pPr algn="l">
              <a:defRPr sz="8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70F79B29-5421-49A7-A511-D916B66A8890}"/>
              </a:ext>
            </a:extLst>
          </p:cNvPr>
          <p:cNvSpPr>
            <a:spLocks noGrp="1"/>
          </p:cNvSpPr>
          <p:nvPr>
            <p:ph type="sldNum" sz="quarter" idx="4"/>
          </p:nvPr>
        </p:nvSpPr>
        <p:spPr>
          <a:xfrm>
            <a:off x="11575764" y="6241764"/>
            <a:ext cx="270474" cy="270474"/>
          </a:xfrm>
          <a:prstGeom prst="ellipse">
            <a:avLst/>
          </a:prstGeom>
          <a:solidFill>
            <a:schemeClr val="accent1"/>
          </a:solidFill>
        </p:spPr>
        <p:txBody>
          <a:bodyPr vert="horz" lIns="0" tIns="0" rIns="0" bIns="0" rtlCol="0" anchor="ctr"/>
          <a:lstStyle>
            <a:lvl1pPr algn="ctr">
              <a:defRPr sz="1000">
                <a:solidFill>
                  <a:schemeClr val="tx2"/>
                </a:solidFill>
              </a:defRPr>
            </a:lvl1pPr>
          </a:lstStyle>
          <a:p>
            <a:fld id="{EECC7194-A4D0-457B-9D3E-53681723AFF7}" type="slidenum">
              <a:rPr lang="en-US" noProof="0" smtClean="0"/>
              <a:pPr/>
              <a:t>‹#›</a:t>
            </a:fld>
            <a:endParaRPr lang="en-US" noProof="0" dirty="0"/>
          </a:p>
        </p:txBody>
      </p:sp>
    </p:spTree>
    <p:extLst>
      <p:ext uri="{BB962C8B-B14F-4D97-AF65-F5344CB8AC3E}">
        <p14:creationId xmlns:p14="http://schemas.microsoft.com/office/powerpoint/2010/main" val="3278925284"/>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50" r:id="rId12"/>
    <p:sldLayoutId id="2147483669" r:id="rId13"/>
  </p:sldLayoutIdLst>
  <p:hf hdr="0" ftr="0" dt="0"/>
  <p:txStyles>
    <p:titleStyle>
      <a:lvl1pPr algn="l" defTabSz="914400" rtl="0" eaLnBrk="1" latinLnBrk="0" hangingPunct="1">
        <a:lnSpc>
          <a:spcPct val="90000"/>
        </a:lnSpc>
        <a:spcBef>
          <a:spcPct val="0"/>
        </a:spcBef>
        <a:buNone/>
        <a:defRPr sz="3200" b="1" kern="1200" cap="all" spc="-150" baseline="0">
          <a:solidFill>
            <a:schemeClr val="accent2"/>
          </a:solidFill>
          <a:latin typeface="+mj-lt"/>
          <a:ea typeface="+mj-ea"/>
          <a:cs typeface="+mj-cs"/>
        </a:defRPr>
      </a:lvl1pPr>
    </p:titleStyle>
    <p:body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alpha val="80000"/>
          </a:schemeClr>
        </a:solidFill>
        <a:effectLst/>
      </p:bgPr>
    </p:bg>
    <p:spTree>
      <p:nvGrpSpPr>
        <p:cNvPr id="1" name=""/>
        <p:cNvGrpSpPr/>
        <p:nvPr/>
      </p:nvGrpSpPr>
      <p:grpSpPr>
        <a:xfrm>
          <a:off x="0" y="0"/>
          <a:ext cx="0" cy="0"/>
          <a:chOff x="0" y="0"/>
          <a:chExt cx="0" cy="0"/>
        </a:xfrm>
      </p:grpSpPr>
      <p:pic>
        <p:nvPicPr>
          <p:cNvPr id="14" name="Picture Placeholder 13" descr="Doctor pointing on a large display">
            <a:extLst>
              <a:ext uri="{FF2B5EF4-FFF2-40B4-BE49-F238E27FC236}">
                <a16:creationId xmlns:a16="http://schemas.microsoft.com/office/drawing/2014/main" id="{8F02F647-7DBC-4618-AFF3-8CED69C5CDEF}"/>
              </a:ext>
            </a:extLst>
          </p:cNvPr>
          <p:cNvPicPr>
            <a:picLocks noGrp="1" noChangeAspect="1"/>
          </p:cNvPicPr>
          <p:nvPr>
            <p:ph type="pic" sz="quarter" idx="12"/>
          </p:nvPr>
        </p:nvPicPr>
        <p:blipFill>
          <a:blip r:embed="rId2" cstate="screen">
            <a:extLst>
              <a:ext uri="{28A0092B-C50C-407E-A947-70E740481C1C}">
                <a14:useLocalDpi xmlns:a14="http://schemas.microsoft.com/office/drawing/2010/main"/>
              </a:ext>
            </a:extLst>
          </a:blip>
          <a:srcRect/>
          <a:stretch>
            <a:fillRect/>
          </a:stretch>
        </p:blipFill>
        <p:spPr>
          <a:xfrm>
            <a:off x="0" y="0"/>
            <a:ext cx="12192000" cy="6858000"/>
          </a:xfrm>
        </p:spPr>
      </p:pic>
      <p:sp>
        <p:nvSpPr>
          <p:cNvPr id="3" name="Title 2">
            <a:extLst>
              <a:ext uri="{FF2B5EF4-FFF2-40B4-BE49-F238E27FC236}">
                <a16:creationId xmlns:a16="http://schemas.microsoft.com/office/drawing/2014/main" id="{B8D8E648-93B0-47FF-A306-492EFF7FC499}"/>
              </a:ext>
            </a:extLst>
          </p:cNvPr>
          <p:cNvSpPr>
            <a:spLocks noGrp="1"/>
          </p:cNvSpPr>
          <p:nvPr>
            <p:ph type="ctrTitle"/>
          </p:nvPr>
        </p:nvSpPr>
        <p:spPr>
          <a:xfrm>
            <a:off x="2149642" y="0"/>
            <a:ext cx="10042358" cy="6858000"/>
          </a:xfrm>
        </p:spPr>
        <p:txBody>
          <a:bodyPr/>
          <a:lstStyle/>
          <a:p>
            <a:pPr algn="ctr">
              <a:lnSpc>
                <a:spcPct val="150000"/>
              </a:lnSpc>
            </a:pPr>
            <a:br>
              <a:rPr lang="en-US" sz="4800" dirty="0"/>
            </a:br>
            <a:r>
              <a:rPr lang="en-US" sz="4800" dirty="0"/>
              <a:t>Solus Protocol</a:t>
            </a:r>
            <a:br>
              <a:rPr lang="en-US" sz="4800" dirty="0"/>
            </a:br>
            <a:r>
              <a:rPr lang="en-US" sz="2400" dirty="0"/>
              <a:t>The Standard for Decentralized</a:t>
            </a:r>
            <a:br>
              <a:rPr lang="en-US" sz="2400" dirty="0"/>
            </a:br>
            <a:r>
              <a:rPr lang="en-US" sz="2400" dirty="0"/>
              <a:t> Medical Data Integrity </a:t>
            </a:r>
            <a:br>
              <a:rPr lang="en-US" sz="5400" dirty="0"/>
            </a:br>
            <a:endParaRPr lang="en-US" dirty="0"/>
          </a:p>
        </p:txBody>
      </p:sp>
      <p:sp>
        <p:nvSpPr>
          <p:cNvPr id="4" name="Subtitle 3">
            <a:extLst>
              <a:ext uri="{FF2B5EF4-FFF2-40B4-BE49-F238E27FC236}">
                <a16:creationId xmlns:a16="http://schemas.microsoft.com/office/drawing/2014/main" id="{64857D70-F12B-4E1B-99F8-92DAD4349846}"/>
              </a:ext>
            </a:extLst>
          </p:cNvPr>
          <p:cNvSpPr>
            <a:spLocks noGrp="1"/>
          </p:cNvSpPr>
          <p:nvPr>
            <p:ph type="subTitle" idx="1"/>
          </p:nvPr>
        </p:nvSpPr>
        <p:spPr>
          <a:xfrm>
            <a:off x="3179620" y="4632174"/>
            <a:ext cx="8720338" cy="620016"/>
          </a:xfrm>
          <a:solidFill>
            <a:schemeClr val="accent2">
              <a:lumMod val="50000"/>
            </a:schemeClr>
          </a:solidFill>
        </p:spPr>
        <p:txBody>
          <a:bodyPr/>
          <a:lstStyle/>
          <a:p>
            <a:pPr algn="ctr"/>
            <a:r>
              <a:rPr lang="en-US" dirty="0">
                <a:solidFill>
                  <a:srgbClr val="D13FB2"/>
                </a:solidFill>
              </a:rPr>
              <a:t>Secure, Patient-Controlled Healthcare Records on XRPL </a:t>
            </a:r>
          </a:p>
        </p:txBody>
      </p:sp>
      <p:sp>
        <p:nvSpPr>
          <p:cNvPr id="5" name="object 7" descr="Beige rectangle">
            <a:extLst>
              <a:ext uri="{FF2B5EF4-FFF2-40B4-BE49-F238E27FC236}">
                <a16:creationId xmlns:a16="http://schemas.microsoft.com/office/drawing/2014/main" id="{C85C272F-FCB2-478D-9E03-EC734D1AB6C0}"/>
              </a:ext>
            </a:extLst>
          </p:cNvPr>
          <p:cNvSpPr/>
          <p:nvPr/>
        </p:nvSpPr>
        <p:spPr bwMode="white">
          <a:xfrm flipV="1">
            <a:off x="4796589" y="3428999"/>
            <a:ext cx="5817905" cy="45719"/>
          </a:xfrm>
          <a:custGeom>
            <a:avLst/>
            <a:gdLst/>
            <a:ahLst/>
            <a:cxnLst/>
            <a:rect l="l" t="t" r="r" b="b"/>
            <a:pathLst>
              <a:path w="3935729">
                <a:moveTo>
                  <a:pt x="0" y="0"/>
                </a:moveTo>
                <a:lnTo>
                  <a:pt x="3935349" y="0"/>
                </a:lnTo>
              </a:path>
            </a:pathLst>
          </a:custGeom>
          <a:ln w="54863">
            <a:solidFill>
              <a:srgbClr val="0070C0"/>
            </a:solidFill>
          </a:ln>
        </p:spPr>
        <p:txBody>
          <a:bodyPr wrap="square" lIns="0" tIns="0" rIns="0" bIns="0" rtlCol="0"/>
          <a:lstStyle/>
          <a:p>
            <a:endParaRPr dirty="0"/>
          </a:p>
        </p:txBody>
      </p:sp>
      <p:pic>
        <p:nvPicPr>
          <p:cNvPr id="2" name="Picture 1">
            <a:extLst>
              <a:ext uri="{FF2B5EF4-FFF2-40B4-BE49-F238E27FC236}">
                <a16:creationId xmlns:a16="http://schemas.microsoft.com/office/drawing/2014/main" id="{635AD8CA-1E99-0E0E-5246-590ECD6C2DED}"/>
              </a:ext>
            </a:extLst>
          </p:cNvPr>
          <p:cNvPicPr>
            <a:picLocks noChangeAspect="1"/>
          </p:cNvPicPr>
          <p:nvPr/>
        </p:nvPicPr>
        <p:blipFill>
          <a:blip r:embed="rId3"/>
          <a:stretch>
            <a:fillRect/>
          </a:stretch>
        </p:blipFill>
        <p:spPr>
          <a:xfrm>
            <a:off x="6702534" y="5217840"/>
            <a:ext cx="1674510" cy="1674510"/>
          </a:xfrm>
          <a:prstGeom prst="rect">
            <a:avLst/>
          </a:prstGeom>
        </p:spPr>
      </p:pic>
    </p:spTree>
    <p:extLst>
      <p:ext uri="{BB962C8B-B14F-4D97-AF65-F5344CB8AC3E}">
        <p14:creationId xmlns:p14="http://schemas.microsoft.com/office/powerpoint/2010/main" val="8505931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EA2B528D-4D1A-6102-B22C-06DB372DABC8}"/>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B414DA3-951D-5328-CE86-6C8202AA47BD}"/>
              </a:ext>
            </a:extLst>
          </p:cNvPr>
          <p:cNvSpPr>
            <a:spLocks noGrp="1"/>
          </p:cNvSpPr>
          <p:nvPr>
            <p:ph type="sldNum" sz="quarter" idx="11"/>
          </p:nvPr>
        </p:nvSpPr>
        <p:spPr/>
        <p:txBody>
          <a:bodyPr/>
          <a:lstStyle/>
          <a:p>
            <a:fld id="{EECC7194-A4D0-457B-9D3E-53681723AFF7}" type="slidenum">
              <a:rPr lang="en-US" smtClean="0"/>
              <a:pPr/>
              <a:t>10</a:t>
            </a:fld>
            <a:endParaRPr lang="en-US" dirty="0"/>
          </a:p>
        </p:txBody>
      </p:sp>
      <p:sp>
        <p:nvSpPr>
          <p:cNvPr id="4" name="Title 3">
            <a:extLst>
              <a:ext uri="{FF2B5EF4-FFF2-40B4-BE49-F238E27FC236}">
                <a16:creationId xmlns:a16="http://schemas.microsoft.com/office/drawing/2014/main" id="{B43D3438-4C54-70DF-4AC9-25E0385ECECF}"/>
              </a:ext>
            </a:extLst>
          </p:cNvPr>
          <p:cNvSpPr>
            <a:spLocks noGrp="1"/>
          </p:cNvSpPr>
          <p:nvPr>
            <p:ph type="title"/>
          </p:nvPr>
        </p:nvSpPr>
        <p:spPr>
          <a:xfrm>
            <a:off x="683887" y="494678"/>
            <a:ext cx="9413701" cy="370166"/>
          </a:xfrm>
        </p:spPr>
        <p:txBody>
          <a:bodyPr/>
          <a:lstStyle/>
          <a:p>
            <a:r>
              <a:rPr lang="en-US" dirty="0"/>
              <a:t>Competition &amp; differentiation</a:t>
            </a:r>
          </a:p>
        </p:txBody>
      </p:sp>
      <p:sp>
        <p:nvSpPr>
          <p:cNvPr id="6" name="TextBox 5">
            <a:extLst>
              <a:ext uri="{FF2B5EF4-FFF2-40B4-BE49-F238E27FC236}">
                <a16:creationId xmlns:a16="http://schemas.microsoft.com/office/drawing/2014/main" id="{578C1DFF-3FDD-8553-2DF2-A909A177357D}"/>
              </a:ext>
            </a:extLst>
          </p:cNvPr>
          <p:cNvSpPr txBox="1"/>
          <p:nvPr/>
        </p:nvSpPr>
        <p:spPr>
          <a:xfrm>
            <a:off x="345762" y="893665"/>
            <a:ext cx="11500476" cy="5016758"/>
          </a:xfrm>
          <a:prstGeom prst="rect">
            <a:avLst/>
          </a:prstGeom>
          <a:noFill/>
        </p:spPr>
        <p:txBody>
          <a:bodyPr wrap="square" rtlCol="0">
            <a:spAutoFit/>
          </a:bodyPr>
          <a:lstStyle/>
          <a:p>
            <a:r>
              <a:rPr lang="en-US" sz="2000" b="1" dirty="0">
                <a:latin typeface="Gill Sans MT" panose="020B0502020104020203" pitchFamily="34" charset="0"/>
              </a:rPr>
              <a:t>Centralized EHR Giants (Non-Crypto/Traditional)</a:t>
            </a:r>
          </a:p>
          <a:p>
            <a:r>
              <a:rPr lang="en-US" sz="2000" b="1" dirty="0">
                <a:latin typeface="Gill Sans MT" panose="020B0502020104020203" pitchFamily="34" charset="0"/>
              </a:rPr>
              <a:t>  </a:t>
            </a:r>
          </a:p>
          <a:p>
            <a:pPr marL="342900" indent="-342900">
              <a:buFont typeface="Arial" panose="020B0604020202020204" pitchFamily="34" charset="0"/>
              <a:buChar char="•"/>
            </a:pPr>
            <a:r>
              <a:rPr lang="en-US" sz="2000" b="1" dirty="0">
                <a:latin typeface="Gill Sans MT" panose="020B0502020104020203" pitchFamily="34" charset="0"/>
              </a:rPr>
              <a:t>Epic Systems</a:t>
            </a:r>
            <a:r>
              <a:rPr lang="en-US" sz="2000" dirty="0">
                <a:latin typeface="Gill Sans MT" panose="020B0502020104020203" pitchFamily="34" charset="0"/>
              </a:rPr>
              <a:t> (~35-48% US hospital market share, dominant in large systems)  </a:t>
            </a:r>
          </a:p>
          <a:p>
            <a:pPr marL="342900" indent="-342900">
              <a:buFont typeface="Arial" panose="020B0604020202020204" pitchFamily="34" charset="0"/>
              <a:buChar char="•"/>
            </a:pPr>
            <a:r>
              <a:rPr lang="en-US" sz="2000" b="1" dirty="0">
                <a:latin typeface="Gill Sans MT" panose="020B0502020104020203" pitchFamily="34" charset="0"/>
              </a:rPr>
              <a:t>Oracle Cerner/Health </a:t>
            </a:r>
            <a:r>
              <a:rPr lang="en-US" sz="2000" dirty="0">
                <a:latin typeface="Gill Sans MT" panose="020B0502020104020203" pitchFamily="34" charset="0"/>
              </a:rPr>
              <a:t>(~22-25% share, strong in mid-size/government)</a:t>
            </a:r>
          </a:p>
          <a:p>
            <a:endParaRPr lang="en-US" sz="2000" dirty="0">
              <a:latin typeface="Gill Sans MT" panose="020B0502020104020203" pitchFamily="34" charset="0"/>
            </a:endParaRPr>
          </a:p>
          <a:p>
            <a:r>
              <a:rPr lang="en-US" dirty="0">
                <a:latin typeface="Gill Sans MT" panose="020B0502020104020203" pitchFamily="34" charset="0"/>
              </a:rPr>
              <a:t>These companies control most EHRs but suffer from silos, high costs, limited patient control, interoperability issues, and vendor lock-in</a:t>
            </a:r>
            <a:r>
              <a:rPr lang="en-US" b="1" dirty="0">
                <a:latin typeface="Gill Sans MT" panose="020B0502020104020203" pitchFamily="34" charset="0"/>
              </a:rPr>
              <a:t>.</a:t>
            </a:r>
          </a:p>
          <a:p>
            <a:endParaRPr lang="en-US" sz="2000" b="1" dirty="0">
              <a:latin typeface="Gill Sans MT" panose="020B0502020104020203" pitchFamily="34" charset="0"/>
            </a:endParaRPr>
          </a:p>
          <a:p>
            <a:pPr marL="342900" indent="-342900">
              <a:buFont typeface="Arial" panose="020B0604020202020204" pitchFamily="34" charset="0"/>
              <a:buChar char="•"/>
            </a:pPr>
            <a:r>
              <a:rPr lang="en-US" sz="2000" b="1" dirty="0">
                <a:latin typeface="Gill Sans MT" panose="020B0502020104020203" pitchFamily="34" charset="0"/>
              </a:rPr>
              <a:t>Blockchain/Decentralized Projects </a:t>
            </a:r>
            <a:r>
              <a:rPr lang="en-US" sz="2000" dirty="0">
                <a:latin typeface="Gill Sans MT" panose="020B0502020104020203" pitchFamily="34" charset="0"/>
              </a:rPr>
              <a:t>(Crypto/Alternative)  </a:t>
            </a:r>
          </a:p>
          <a:p>
            <a:pPr marL="800100" lvl="1" indent="-342900">
              <a:buFont typeface="Wingdings" panose="05000000000000000000" pitchFamily="2" charset="2"/>
              <a:buChar char="q"/>
            </a:pPr>
            <a:r>
              <a:rPr lang="en-US" b="1" dirty="0" err="1">
                <a:latin typeface="Gill Sans MT" panose="020B0502020104020203" pitchFamily="34" charset="0"/>
              </a:rPr>
              <a:t>MedRec</a:t>
            </a:r>
            <a:r>
              <a:rPr lang="en-US" b="1" dirty="0">
                <a:latin typeface="Gill Sans MT" panose="020B0502020104020203" pitchFamily="34" charset="0"/>
              </a:rPr>
              <a:t> (MIT research): </a:t>
            </a:r>
            <a:r>
              <a:rPr lang="en-US" dirty="0">
                <a:latin typeface="Gill Sans MT" panose="020B0502020104020203" pitchFamily="34" charset="0"/>
              </a:rPr>
              <a:t>Early patient-mediated EHR on Ethereum, focused on permissions but limited scalability/speed.  </a:t>
            </a:r>
          </a:p>
          <a:p>
            <a:pPr marL="800100" lvl="1" indent="-342900">
              <a:buFont typeface="Wingdings" panose="05000000000000000000" pitchFamily="2" charset="2"/>
              <a:buChar char="q"/>
            </a:pPr>
            <a:r>
              <a:rPr lang="en-US" b="1" dirty="0" err="1">
                <a:latin typeface="Gill Sans MT" panose="020B0502020104020203" pitchFamily="34" charset="0"/>
              </a:rPr>
              <a:t>FHIRChain</a:t>
            </a:r>
            <a:r>
              <a:rPr lang="en-US" b="1" dirty="0">
                <a:latin typeface="Gill Sans MT" panose="020B0502020104020203" pitchFamily="34" charset="0"/>
              </a:rPr>
              <a:t>: </a:t>
            </a:r>
            <a:r>
              <a:rPr lang="en-US" dirty="0">
                <a:latin typeface="Gill Sans MT" panose="020B0502020104020203" pitchFamily="34" charset="0"/>
              </a:rPr>
              <a:t>FHIR-standard integration with blockchain for interoperability, but often Ethereum-based (higher fees/slower).  </a:t>
            </a:r>
          </a:p>
          <a:p>
            <a:pPr marL="800100" lvl="1" indent="-342900">
              <a:buFont typeface="Wingdings" panose="05000000000000000000" pitchFamily="2" charset="2"/>
              <a:buChar char="q"/>
            </a:pPr>
            <a:r>
              <a:rPr lang="en-US" b="1" dirty="0" err="1">
                <a:latin typeface="Gill Sans MT" panose="020B0502020104020203" pitchFamily="34" charset="0"/>
              </a:rPr>
              <a:t>BurstIQ</a:t>
            </a:r>
            <a:r>
              <a:rPr lang="en-US" b="1" dirty="0">
                <a:latin typeface="Gill Sans MT" panose="020B0502020104020203" pitchFamily="34" charset="0"/>
              </a:rPr>
              <a:t>/</a:t>
            </a:r>
            <a:r>
              <a:rPr lang="en-US" b="1" dirty="0" err="1">
                <a:latin typeface="Gill Sans MT" panose="020B0502020104020203" pitchFamily="34" charset="0"/>
              </a:rPr>
              <a:t>Patientory</a:t>
            </a:r>
            <a:r>
              <a:rPr lang="en-US" b="1" dirty="0">
                <a:latin typeface="Gill Sans MT" panose="020B0502020104020203" pitchFamily="34" charset="0"/>
              </a:rPr>
              <a:t>/</a:t>
            </a:r>
            <a:r>
              <a:rPr lang="en-US" b="1" dirty="0" err="1">
                <a:latin typeface="Gill Sans MT" panose="020B0502020104020203" pitchFamily="34" charset="0"/>
              </a:rPr>
              <a:t>Guardtime</a:t>
            </a:r>
            <a:r>
              <a:rPr lang="en-US" b="1" dirty="0">
                <a:latin typeface="Gill Sans MT" panose="020B0502020104020203" pitchFamily="34" charset="0"/>
              </a:rPr>
              <a:t>: </a:t>
            </a:r>
            <a:r>
              <a:rPr lang="en-US" dirty="0">
                <a:latin typeface="Gill Sans MT" panose="020B0502020104020203" pitchFamily="34" charset="0"/>
              </a:rPr>
              <a:t>Secure data exchange/sharing platforms, HIPAA-focused, but often permissioned/enterprise-heavy without XRPL's speed/low-cost public chain.  </a:t>
            </a:r>
          </a:p>
          <a:p>
            <a:pPr marL="800100" lvl="1" indent="-342900">
              <a:buFont typeface="Wingdings" panose="05000000000000000000" pitchFamily="2" charset="2"/>
              <a:buChar char="q"/>
            </a:pPr>
            <a:r>
              <a:rPr lang="en-US" b="1" dirty="0">
                <a:latin typeface="Gill Sans MT" panose="020B0502020104020203" pitchFamily="34" charset="0"/>
              </a:rPr>
              <a:t>Others (e.g., Chronicled </a:t>
            </a:r>
            <a:r>
              <a:rPr lang="en-US" b="1" dirty="0" err="1">
                <a:latin typeface="Gill Sans MT" panose="020B0502020104020203" pitchFamily="34" charset="0"/>
              </a:rPr>
              <a:t>MedLedger</a:t>
            </a:r>
            <a:r>
              <a:rPr lang="en-US" b="1" dirty="0">
                <a:latin typeface="Gill Sans MT" panose="020B0502020104020203" pitchFamily="34" charset="0"/>
              </a:rPr>
              <a:t>,  </a:t>
            </a:r>
            <a:r>
              <a:rPr lang="en-US" b="1" dirty="0" err="1">
                <a:latin typeface="Gill Sans MT" panose="020B0502020104020203" pitchFamily="34" charset="0"/>
              </a:rPr>
              <a:t>Avaneer</a:t>
            </a:r>
            <a:r>
              <a:rPr lang="en-US" b="1" dirty="0">
                <a:latin typeface="Gill Sans MT" panose="020B0502020104020203" pitchFamily="34" charset="0"/>
              </a:rPr>
              <a:t> Health): </a:t>
            </a:r>
            <a:r>
              <a:rPr lang="en-US" dirty="0">
                <a:latin typeface="Gill Sans MT" panose="020B0502020104020203" pitchFamily="34" charset="0"/>
              </a:rPr>
              <a:t>Supply chain/clinical trials focus; some patient data tools but less emphasis on full sovereignty + real-time integrity on a fast ledger.</a:t>
            </a:r>
          </a:p>
        </p:txBody>
      </p:sp>
    </p:spTree>
    <p:extLst>
      <p:ext uri="{BB962C8B-B14F-4D97-AF65-F5344CB8AC3E}">
        <p14:creationId xmlns:p14="http://schemas.microsoft.com/office/powerpoint/2010/main" val="3581182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F4BA2A58-ABC2-4231-644F-4ABC895CB52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6A60C54-1B88-C2F0-3A10-83ED7DE107C3}"/>
              </a:ext>
            </a:extLst>
          </p:cNvPr>
          <p:cNvSpPr>
            <a:spLocks noGrp="1"/>
          </p:cNvSpPr>
          <p:nvPr>
            <p:ph type="sldNum" sz="quarter" idx="11"/>
          </p:nvPr>
        </p:nvSpPr>
        <p:spPr/>
        <p:txBody>
          <a:bodyPr/>
          <a:lstStyle/>
          <a:p>
            <a:fld id="{EECC7194-A4D0-457B-9D3E-53681723AFF7}" type="slidenum">
              <a:rPr lang="en-US" smtClean="0"/>
              <a:pPr/>
              <a:t>11</a:t>
            </a:fld>
            <a:endParaRPr lang="en-US" dirty="0"/>
          </a:p>
        </p:txBody>
      </p:sp>
      <p:sp>
        <p:nvSpPr>
          <p:cNvPr id="4" name="Title 3">
            <a:extLst>
              <a:ext uri="{FF2B5EF4-FFF2-40B4-BE49-F238E27FC236}">
                <a16:creationId xmlns:a16="http://schemas.microsoft.com/office/drawing/2014/main" id="{7332F558-9B20-7737-5EC6-EA7C2CAA7880}"/>
              </a:ext>
            </a:extLst>
          </p:cNvPr>
          <p:cNvSpPr>
            <a:spLocks noGrp="1"/>
          </p:cNvSpPr>
          <p:nvPr>
            <p:ph type="title"/>
          </p:nvPr>
        </p:nvSpPr>
        <p:spPr>
          <a:xfrm>
            <a:off x="683887" y="494678"/>
            <a:ext cx="9413701" cy="370166"/>
          </a:xfrm>
        </p:spPr>
        <p:txBody>
          <a:bodyPr/>
          <a:lstStyle/>
          <a:p>
            <a:r>
              <a:rPr lang="en-US" dirty="0"/>
              <a:t>Competition &amp; differentiation (cont.)</a:t>
            </a:r>
          </a:p>
        </p:txBody>
      </p:sp>
      <p:sp>
        <p:nvSpPr>
          <p:cNvPr id="6" name="TextBox 5">
            <a:extLst>
              <a:ext uri="{FF2B5EF4-FFF2-40B4-BE49-F238E27FC236}">
                <a16:creationId xmlns:a16="http://schemas.microsoft.com/office/drawing/2014/main" id="{1CC254D6-0234-D2CD-196C-36421F91D289}"/>
              </a:ext>
            </a:extLst>
          </p:cNvPr>
          <p:cNvSpPr txBox="1"/>
          <p:nvPr/>
        </p:nvSpPr>
        <p:spPr>
          <a:xfrm>
            <a:off x="345762" y="893665"/>
            <a:ext cx="10836044" cy="8156079"/>
          </a:xfrm>
          <a:prstGeom prst="rect">
            <a:avLst/>
          </a:prstGeom>
          <a:noFill/>
        </p:spPr>
        <p:txBody>
          <a:bodyPr wrap="square" rtlCol="0">
            <a:spAutoFit/>
          </a:bodyPr>
          <a:lstStyle/>
          <a:p>
            <a:r>
              <a:rPr lang="en-US" sz="2000" b="1" dirty="0">
                <a:latin typeface="Gill Sans MT" panose="020B0502020104020203" pitchFamily="34" charset="0"/>
              </a:rPr>
              <a:t>Our Edge (Why Solus Protocol is Better)</a:t>
            </a:r>
          </a:p>
          <a:p>
            <a:endParaRPr lang="en-US" sz="2000" b="1" dirty="0">
              <a:latin typeface="Gill Sans MT" panose="020B0502020104020203" pitchFamily="34" charset="0"/>
            </a:endParaRPr>
          </a:p>
          <a:p>
            <a:r>
              <a:rPr lang="en-US" b="1" dirty="0">
                <a:latin typeface="Gill Sans MT" panose="020B0502020104020203" pitchFamily="34" charset="0"/>
              </a:rPr>
              <a:t>XRPL Foundation: </a:t>
            </a:r>
            <a:r>
              <a:rPr lang="en-US" dirty="0">
                <a:latin typeface="Gill Sans MT" panose="020B0502020104020203" pitchFamily="34" charset="0"/>
              </a:rPr>
              <a:t>3-5 second finality + sub-cent fees (vs. Ethereum's higher gas/slower confirmation) for seamless, affordable real-time data sharing/pilots. Energy-efficient/carbon-neutral (no PoW waste). Proven 10+ years zero-downtime scalability.</a:t>
            </a:r>
          </a:p>
          <a:p>
            <a:endParaRPr lang="en-US" dirty="0">
              <a:latin typeface="Gill Sans MT" panose="020B0502020104020203" pitchFamily="34" charset="0"/>
            </a:endParaRPr>
          </a:p>
          <a:p>
            <a:r>
              <a:rPr lang="en-US" b="1" dirty="0">
                <a:latin typeface="Gill Sans MT" panose="020B0502020104020203" pitchFamily="34" charset="0"/>
              </a:rPr>
              <a:t>True Patient Sovereignty: </a:t>
            </a:r>
            <a:r>
              <a:rPr lang="en-US" dirty="0">
                <a:latin typeface="Gill Sans MT" panose="020B0502020104020203" pitchFamily="34" charset="0"/>
              </a:rPr>
              <a:t>Decentralized, patient-controlled access/ownership (tamper-proof, privacy-preserving) vs. centralized vendor lock-in or partial consent models in competitors.</a:t>
            </a:r>
          </a:p>
          <a:p>
            <a:endParaRPr lang="en-US" dirty="0">
              <a:latin typeface="Gill Sans MT" panose="020B0502020104020203" pitchFamily="34" charset="0"/>
            </a:endParaRPr>
          </a:p>
          <a:p>
            <a:r>
              <a:rPr lang="en-US" b="1" dirty="0">
                <a:latin typeface="Gill Sans MT" panose="020B0502020104020203" pitchFamily="34" charset="0"/>
              </a:rPr>
              <a:t>SC-First, Real-World Entry: </a:t>
            </a:r>
            <a:r>
              <a:rPr lang="en-US" dirty="0">
                <a:latin typeface="Gill Sans MT" panose="020B0502020104020203" pitchFamily="34" charset="0"/>
              </a:rPr>
              <a:t>Mount Pleasant HQ + MUSC (2.4M patients)/local clinics pilots for quick validation, economic impact, and state ecosystem leverage—faster path to traction than global/general blockchain projects.</a:t>
            </a:r>
          </a:p>
          <a:p>
            <a:endParaRPr lang="en-US" dirty="0">
              <a:latin typeface="Gill Sans MT" panose="020B0502020104020203" pitchFamily="34" charset="0"/>
            </a:endParaRPr>
          </a:p>
          <a:p>
            <a:r>
              <a:rPr lang="en-US" b="1" dirty="0">
                <a:latin typeface="Gill Sans MT" panose="020B0502020104020203" pitchFamily="34" charset="0"/>
              </a:rPr>
              <a:t>Defensibility &amp; Utility: </a:t>
            </a:r>
            <a:r>
              <a:rPr lang="en-US" dirty="0">
                <a:latin typeface="Gill Sans MT" panose="020B0502020104020203" pitchFamily="34" charset="0"/>
              </a:rPr>
              <a:t>Novel protocol for medical data integrity on XRPL + enterprise SDKs; open-source (Apache 2.0) for adoption while retaining control over extensions/IP strategy. Focus on secure, verifiable records vs. supply-chain-only or trial-focused rivals.</a:t>
            </a:r>
          </a:p>
          <a:p>
            <a:endParaRPr lang="en-US" dirty="0">
              <a:latin typeface="Gill Sans MT" panose="020B0502020104020203" pitchFamily="34" charset="0"/>
            </a:endParaRPr>
          </a:p>
          <a:p>
            <a:r>
              <a:rPr lang="en-US" b="1" dirty="0">
                <a:latin typeface="Gill Sans MT" panose="020B0502020104020203" pitchFamily="34" charset="0"/>
              </a:rPr>
              <a:t>Positioning: </a:t>
            </a:r>
            <a:r>
              <a:rPr lang="en-US" dirty="0">
                <a:latin typeface="Gill Sans MT" panose="020B0502020104020203" pitchFamily="34" charset="0"/>
              </a:rPr>
              <a:t>High decentralization + high security + patient-first + low-cost/scalable</a:t>
            </a:r>
            <a:endParaRPr lang="en-US" sz="2000" b="1" dirty="0">
              <a:latin typeface="Gill Sans MT" panose="020B0502020104020203" pitchFamily="34" charset="0"/>
            </a:endParaRPr>
          </a:p>
          <a:p>
            <a:endParaRPr lang="en-US" sz="2000" b="1" dirty="0">
              <a:latin typeface="Gill Sans MT" panose="020B0502020104020203" pitchFamily="34" charset="0"/>
            </a:endParaRPr>
          </a:p>
          <a:p>
            <a:endParaRPr lang="en-US" sz="2000" b="1" dirty="0">
              <a:latin typeface="Gill Sans MT" panose="020B0502020104020203" pitchFamily="34" charset="0"/>
            </a:endParaRPr>
          </a:p>
          <a:p>
            <a:endParaRPr lang="en-US" sz="2000" b="1" dirty="0">
              <a:latin typeface="Gill Sans MT" panose="020B0502020104020203" pitchFamily="34" charset="0"/>
            </a:endParaRPr>
          </a:p>
          <a:p>
            <a:endParaRPr lang="en-US" sz="2000" b="1" dirty="0">
              <a:latin typeface="Gill Sans MT" panose="020B0502020104020203" pitchFamily="34" charset="0"/>
            </a:endParaRPr>
          </a:p>
          <a:p>
            <a:endParaRPr lang="en-US" sz="2000" b="1" dirty="0">
              <a:latin typeface="Gill Sans MT" panose="020B0502020104020203" pitchFamily="34" charset="0"/>
            </a:endParaRPr>
          </a:p>
          <a:p>
            <a:endParaRPr lang="en-US" sz="2000" dirty="0">
              <a:latin typeface="Gill Sans MT" panose="020B0502020104020203" pitchFamily="34" charset="0"/>
            </a:endParaRPr>
          </a:p>
          <a:p>
            <a:endParaRPr lang="en-US" sz="2000" dirty="0">
              <a:latin typeface="Gill Sans MT" panose="020B0502020104020203" pitchFamily="34" charset="0"/>
            </a:endParaRPr>
          </a:p>
          <a:p>
            <a:endParaRPr lang="en-US" sz="1600" dirty="0">
              <a:latin typeface="Gill Sans MT" panose="020B0502020104020203" pitchFamily="34" charset="0"/>
            </a:endParaRPr>
          </a:p>
          <a:p>
            <a:endParaRPr lang="en-US" sz="2000" b="1" dirty="0">
              <a:latin typeface="Gill Sans MT" panose="020B0502020104020203" pitchFamily="34" charset="0"/>
            </a:endParaRPr>
          </a:p>
        </p:txBody>
      </p:sp>
    </p:spTree>
    <p:extLst>
      <p:ext uri="{BB962C8B-B14F-4D97-AF65-F5344CB8AC3E}">
        <p14:creationId xmlns:p14="http://schemas.microsoft.com/office/powerpoint/2010/main" val="240288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F69A09DB-5959-8A6A-D694-2E6DF4CC648C}"/>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EFF1623-EEB1-F48B-24EE-9DE17BB98163}"/>
              </a:ext>
            </a:extLst>
          </p:cNvPr>
          <p:cNvSpPr>
            <a:spLocks noGrp="1"/>
          </p:cNvSpPr>
          <p:nvPr>
            <p:ph type="sldNum" sz="quarter" idx="11"/>
          </p:nvPr>
        </p:nvSpPr>
        <p:spPr/>
        <p:txBody>
          <a:bodyPr/>
          <a:lstStyle/>
          <a:p>
            <a:fld id="{EECC7194-A4D0-457B-9D3E-53681723AFF7}" type="slidenum">
              <a:rPr lang="en-US" smtClean="0"/>
              <a:pPr/>
              <a:t>12</a:t>
            </a:fld>
            <a:endParaRPr lang="en-US" dirty="0"/>
          </a:p>
        </p:txBody>
      </p:sp>
      <p:sp>
        <p:nvSpPr>
          <p:cNvPr id="4" name="Title 3">
            <a:extLst>
              <a:ext uri="{FF2B5EF4-FFF2-40B4-BE49-F238E27FC236}">
                <a16:creationId xmlns:a16="http://schemas.microsoft.com/office/drawing/2014/main" id="{1ABBF291-6C18-623F-335C-256EDA74BD75}"/>
              </a:ext>
            </a:extLst>
          </p:cNvPr>
          <p:cNvSpPr>
            <a:spLocks noGrp="1"/>
          </p:cNvSpPr>
          <p:nvPr>
            <p:ph type="title"/>
          </p:nvPr>
        </p:nvSpPr>
        <p:spPr>
          <a:xfrm>
            <a:off x="683887" y="494678"/>
            <a:ext cx="9413701" cy="370166"/>
          </a:xfrm>
        </p:spPr>
        <p:txBody>
          <a:bodyPr/>
          <a:lstStyle/>
          <a:p>
            <a:r>
              <a:rPr lang="en-US" dirty="0"/>
              <a:t>Competition &amp; differentiation (cont.)</a:t>
            </a:r>
          </a:p>
        </p:txBody>
      </p:sp>
      <p:pic>
        <p:nvPicPr>
          <p:cNvPr id="5" name="Picture 4">
            <a:extLst>
              <a:ext uri="{FF2B5EF4-FFF2-40B4-BE49-F238E27FC236}">
                <a16:creationId xmlns:a16="http://schemas.microsoft.com/office/drawing/2014/main" id="{9C9E6316-D879-2E2A-1261-AA695CF7E8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3911" y="1007551"/>
            <a:ext cx="9484178" cy="5355771"/>
          </a:xfrm>
          <a:prstGeom prst="rect">
            <a:avLst/>
          </a:prstGeom>
        </p:spPr>
      </p:pic>
    </p:spTree>
    <p:extLst>
      <p:ext uri="{BB962C8B-B14F-4D97-AF65-F5344CB8AC3E}">
        <p14:creationId xmlns:p14="http://schemas.microsoft.com/office/powerpoint/2010/main" val="19482810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783CA492-D699-6111-9CC4-FBE24316B430}"/>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97F0A78-A930-F118-1DFE-F3E9B4C7C17F}"/>
              </a:ext>
            </a:extLst>
          </p:cNvPr>
          <p:cNvSpPr>
            <a:spLocks noGrp="1"/>
          </p:cNvSpPr>
          <p:nvPr>
            <p:ph type="sldNum" sz="quarter" idx="11"/>
          </p:nvPr>
        </p:nvSpPr>
        <p:spPr/>
        <p:txBody>
          <a:bodyPr/>
          <a:lstStyle/>
          <a:p>
            <a:fld id="{EECC7194-A4D0-457B-9D3E-53681723AFF7}" type="slidenum">
              <a:rPr lang="en-US" smtClean="0"/>
              <a:pPr/>
              <a:t>13</a:t>
            </a:fld>
            <a:endParaRPr lang="en-US" dirty="0"/>
          </a:p>
        </p:txBody>
      </p:sp>
      <p:sp>
        <p:nvSpPr>
          <p:cNvPr id="4" name="Title 3">
            <a:extLst>
              <a:ext uri="{FF2B5EF4-FFF2-40B4-BE49-F238E27FC236}">
                <a16:creationId xmlns:a16="http://schemas.microsoft.com/office/drawing/2014/main" id="{6265A1CF-4A10-8510-6C96-33560653FDB4}"/>
              </a:ext>
            </a:extLst>
          </p:cNvPr>
          <p:cNvSpPr>
            <a:spLocks noGrp="1"/>
          </p:cNvSpPr>
          <p:nvPr>
            <p:ph type="title"/>
          </p:nvPr>
        </p:nvSpPr>
        <p:spPr>
          <a:xfrm>
            <a:off x="683887" y="494678"/>
            <a:ext cx="9413701" cy="370166"/>
          </a:xfrm>
        </p:spPr>
        <p:txBody>
          <a:bodyPr/>
          <a:lstStyle/>
          <a:p>
            <a:r>
              <a:rPr lang="en-US" dirty="0"/>
              <a:t>Ask &amp; use of funds</a:t>
            </a:r>
          </a:p>
        </p:txBody>
      </p:sp>
      <p:sp>
        <p:nvSpPr>
          <p:cNvPr id="6" name="TextBox 5">
            <a:extLst>
              <a:ext uri="{FF2B5EF4-FFF2-40B4-BE49-F238E27FC236}">
                <a16:creationId xmlns:a16="http://schemas.microsoft.com/office/drawing/2014/main" id="{C235C1EC-C51B-F588-6FB2-FA03784DB9ED}"/>
              </a:ext>
            </a:extLst>
          </p:cNvPr>
          <p:cNvSpPr txBox="1"/>
          <p:nvPr/>
        </p:nvSpPr>
        <p:spPr>
          <a:xfrm>
            <a:off x="345762" y="893665"/>
            <a:ext cx="7487493" cy="8094524"/>
          </a:xfrm>
          <a:prstGeom prst="rect">
            <a:avLst/>
          </a:prstGeom>
          <a:noFill/>
        </p:spPr>
        <p:txBody>
          <a:bodyPr wrap="square" rtlCol="0">
            <a:spAutoFit/>
          </a:bodyPr>
          <a:lstStyle/>
          <a:p>
            <a:r>
              <a:rPr lang="en-US" b="1" dirty="0">
                <a:latin typeface="Gill Sans MT" panose="020B0502020104020203" pitchFamily="34" charset="0"/>
              </a:rPr>
              <a:t>The Ask:</a:t>
            </a:r>
          </a:p>
          <a:p>
            <a:pPr marL="342900" indent="-342900">
              <a:buFont typeface="Arial" panose="020B0604020202020204" pitchFamily="34" charset="0"/>
              <a:buChar char="•"/>
            </a:pPr>
            <a:r>
              <a:rPr lang="en-US" dirty="0">
                <a:latin typeface="Gill Sans MT" panose="020B0502020104020203" pitchFamily="34" charset="0"/>
              </a:rPr>
              <a:t>Seeking </a:t>
            </a:r>
            <a:r>
              <a:rPr lang="en-US" b="1" dirty="0">
                <a:latin typeface="Gill Sans MT" panose="020B0502020104020203" pitchFamily="34" charset="0"/>
              </a:rPr>
              <a:t>SCRA Membership → </a:t>
            </a:r>
            <a:r>
              <a:rPr lang="en-US" dirty="0">
                <a:latin typeface="Gill Sans MT" panose="020B0502020104020203" pitchFamily="34" charset="0"/>
              </a:rPr>
              <a:t>Unlock non-dilutive grants (e.g., Acceleration for validation, Demonstration for pilots) and ecosystem support.</a:t>
            </a:r>
          </a:p>
          <a:p>
            <a:endParaRPr lang="en-US" dirty="0">
              <a:latin typeface="Gill Sans MT" panose="020B0502020104020203" pitchFamily="34" charset="0"/>
            </a:endParaRPr>
          </a:p>
          <a:p>
            <a:r>
              <a:rPr lang="en-US" b="1" dirty="0">
                <a:latin typeface="Gill Sans MT" panose="020B0502020104020203" pitchFamily="34" charset="0"/>
              </a:rPr>
              <a:t>Use of Funds/Support: </a:t>
            </a:r>
          </a:p>
          <a:p>
            <a:pPr marL="342900" indent="-342900">
              <a:buFont typeface="Arial" panose="020B0604020202020204" pitchFamily="34" charset="0"/>
              <a:buChar char="•"/>
            </a:pPr>
            <a:r>
              <a:rPr lang="en-US" dirty="0">
                <a:latin typeface="Gill Sans MT" panose="020B0502020104020203" pitchFamily="34" charset="0"/>
              </a:rPr>
              <a:t>Entity Formation (SC LLC or Delaware C-Corp registered in SC)  </a:t>
            </a:r>
          </a:p>
          <a:p>
            <a:pPr marL="342900" indent="-342900">
              <a:buFont typeface="Arial" panose="020B0604020202020204" pitchFamily="34" charset="0"/>
              <a:buChar char="•"/>
            </a:pPr>
            <a:r>
              <a:rPr lang="en-US" dirty="0">
                <a:latin typeface="Gill Sans MT" panose="020B0502020104020203" pitchFamily="34" charset="0"/>
              </a:rPr>
              <a:t>Pilot Execution (MUSC/Charleston-area clinics + local facilities onboarding)  </a:t>
            </a:r>
          </a:p>
          <a:p>
            <a:pPr marL="342900" indent="-342900">
              <a:buFont typeface="Arial" panose="020B0604020202020204" pitchFamily="34" charset="0"/>
              <a:buChar char="•"/>
            </a:pPr>
            <a:r>
              <a:rPr lang="en-US" dirty="0">
                <a:latin typeface="Gill Sans MT" panose="020B0502020104020203" pitchFamily="34" charset="0"/>
              </a:rPr>
              <a:t>Team Growth (add advisors/engineers via SCRA network)  </a:t>
            </a:r>
          </a:p>
          <a:p>
            <a:pPr marL="342900" indent="-342900">
              <a:buFont typeface="Arial" panose="020B0604020202020204" pitchFamily="34" charset="0"/>
              <a:buChar char="•"/>
            </a:pPr>
            <a:r>
              <a:rPr lang="en-US" dirty="0">
                <a:latin typeface="Gill Sans MT" panose="020B0502020104020203" pitchFamily="34" charset="0"/>
              </a:rPr>
              <a:t>Bridge Completion (Axelar XRPL-EVM integration + SDK hardening)  </a:t>
            </a:r>
          </a:p>
          <a:p>
            <a:pPr marL="342900" indent="-342900">
              <a:buFont typeface="Arial" panose="020B0604020202020204" pitchFamily="34" charset="0"/>
              <a:buChar char="•"/>
            </a:pPr>
            <a:r>
              <a:rPr lang="en-US" dirty="0">
                <a:latin typeface="Gill Sans MT" panose="020B0502020104020203" pitchFamily="34" charset="0"/>
              </a:rPr>
              <a:t>Early Marketing/Validation (SC healthcare partnerships, metrics tracking)</a:t>
            </a:r>
          </a:p>
          <a:p>
            <a:endParaRPr lang="en-US" b="1" dirty="0">
              <a:latin typeface="Gill Sans MT" panose="020B0502020104020203" pitchFamily="34" charset="0"/>
            </a:endParaRPr>
          </a:p>
          <a:p>
            <a:r>
              <a:rPr lang="en-US" b="1" dirty="0">
                <a:latin typeface="Gill Sans MT" panose="020B0502020104020203" pitchFamily="34" charset="0"/>
              </a:rPr>
              <a:t>Milestones with SCRA Support:</a:t>
            </a:r>
          </a:p>
          <a:p>
            <a:pPr marL="342900" indent="-342900">
              <a:buFont typeface="Arial" panose="020B0604020202020204" pitchFamily="34" charset="0"/>
              <a:buChar char="•"/>
            </a:pPr>
            <a:r>
              <a:rPr lang="en-US" b="1" dirty="0">
                <a:latin typeface="Gill Sans MT" panose="020B0502020104020203" pitchFamily="34" charset="0"/>
              </a:rPr>
              <a:t>Q2-Q4 2026: </a:t>
            </a:r>
            <a:r>
              <a:rPr lang="en-US" dirty="0">
                <a:latin typeface="Gill Sans MT" panose="020B0502020104020203" pitchFamily="34" charset="0"/>
              </a:rPr>
              <a:t>SC entity formed + initial MUSC/clinic pilots live  </a:t>
            </a:r>
          </a:p>
          <a:p>
            <a:pPr marL="342900" indent="-342900">
              <a:buFont typeface="Arial" panose="020B0604020202020204" pitchFamily="34" charset="0"/>
              <a:buChar char="•"/>
            </a:pPr>
            <a:r>
              <a:rPr lang="en-US" b="1" dirty="0">
                <a:latin typeface="Gill Sans MT" panose="020B0502020104020203" pitchFamily="34" charset="0"/>
              </a:rPr>
              <a:t>Q2 2027: </a:t>
            </a:r>
            <a:r>
              <a:rPr lang="en-US" dirty="0">
                <a:latin typeface="Gill Sans MT" panose="020B0502020104020203" pitchFamily="34" charset="0"/>
              </a:rPr>
              <a:t>Early traction metrics (pilot users, data integrity proofs, on-chain activity)  </a:t>
            </a:r>
          </a:p>
          <a:p>
            <a:pPr marL="342900" indent="-342900">
              <a:buFont typeface="Arial" panose="020B0604020202020204" pitchFamily="34" charset="0"/>
              <a:buChar char="•"/>
            </a:pPr>
            <a:r>
              <a:rPr lang="en-US" b="1" dirty="0">
                <a:latin typeface="Gill Sans MT" panose="020B0502020104020203" pitchFamily="34" charset="0"/>
              </a:rPr>
              <a:t>Q4 2027+: </a:t>
            </a:r>
            <a:r>
              <a:rPr lang="en-US" dirty="0">
                <a:latin typeface="Gill Sans MT" panose="020B0502020104020203" pitchFamily="34" charset="0"/>
              </a:rPr>
              <a:t>Statewide expansion + national scaling pathway</a:t>
            </a:r>
            <a:endParaRPr lang="en-US" b="1" dirty="0">
              <a:latin typeface="Gill Sans MT" panose="020B0502020104020203" pitchFamily="34" charset="0"/>
            </a:endParaRPr>
          </a:p>
          <a:p>
            <a:endParaRPr lang="en-US" sz="2000" b="1" dirty="0">
              <a:latin typeface="Gill Sans MT" panose="020B0502020104020203" pitchFamily="34" charset="0"/>
            </a:endParaRPr>
          </a:p>
          <a:p>
            <a:endParaRPr lang="en-US" sz="2000" b="1" dirty="0">
              <a:latin typeface="Gill Sans MT" panose="020B0502020104020203" pitchFamily="34" charset="0"/>
            </a:endParaRPr>
          </a:p>
          <a:p>
            <a:endParaRPr lang="en-US" sz="2000" b="1" dirty="0">
              <a:latin typeface="Gill Sans MT" panose="020B0502020104020203" pitchFamily="34" charset="0"/>
            </a:endParaRPr>
          </a:p>
          <a:p>
            <a:endParaRPr lang="en-US" sz="2000" b="1" dirty="0">
              <a:latin typeface="Gill Sans MT" panose="020B0502020104020203" pitchFamily="34" charset="0"/>
            </a:endParaRPr>
          </a:p>
          <a:p>
            <a:endParaRPr lang="en-US" sz="2000" b="1" dirty="0">
              <a:latin typeface="Gill Sans MT" panose="020B0502020104020203" pitchFamily="34" charset="0"/>
            </a:endParaRPr>
          </a:p>
          <a:p>
            <a:endParaRPr lang="en-US" sz="2000" b="1" dirty="0">
              <a:latin typeface="Gill Sans MT" panose="020B0502020104020203" pitchFamily="34" charset="0"/>
            </a:endParaRPr>
          </a:p>
          <a:p>
            <a:endParaRPr lang="en-US" sz="2000" dirty="0">
              <a:latin typeface="Gill Sans MT" panose="020B0502020104020203" pitchFamily="34" charset="0"/>
            </a:endParaRPr>
          </a:p>
          <a:p>
            <a:endParaRPr lang="en-US" sz="2000" dirty="0">
              <a:latin typeface="Gill Sans MT" panose="020B0502020104020203" pitchFamily="34" charset="0"/>
            </a:endParaRPr>
          </a:p>
          <a:p>
            <a:endParaRPr lang="en-US" sz="1600" dirty="0">
              <a:latin typeface="Gill Sans MT" panose="020B0502020104020203" pitchFamily="34" charset="0"/>
            </a:endParaRPr>
          </a:p>
          <a:p>
            <a:endParaRPr lang="en-US" sz="2000" b="1" dirty="0">
              <a:latin typeface="Gill Sans MT" panose="020B0502020104020203" pitchFamily="34" charset="0"/>
            </a:endParaRPr>
          </a:p>
        </p:txBody>
      </p:sp>
      <p:pic>
        <p:nvPicPr>
          <p:cNvPr id="2" name="Picture 1">
            <a:extLst>
              <a:ext uri="{FF2B5EF4-FFF2-40B4-BE49-F238E27FC236}">
                <a16:creationId xmlns:a16="http://schemas.microsoft.com/office/drawing/2014/main" id="{685D23B2-E3A2-C1DA-D4F8-A957453E4689}"/>
              </a:ext>
            </a:extLst>
          </p:cNvPr>
          <p:cNvPicPr>
            <a:picLocks noChangeAspect="1"/>
          </p:cNvPicPr>
          <p:nvPr/>
        </p:nvPicPr>
        <p:blipFill>
          <a:blip r:embed="rId2"/>
          <a:stretch>
            <a:fillRect/>
          </a:stretch>
        </p:blipFill>
        <p:spPr>
          <a:xfrm>
            <a:off x="7600197" y="1239668"/>
            <a:ext cx="3975567" cy="2650378"/>
          </a:xfrm>
          <a:prstGeom prst="rect">
            <a:avLst/>
          </a:prstGeom>
        </p:spPr>
      </p:pic>
    </p:spTree>
    <p:extLst>
      <p:ext uri="{BB962C8B-B14F-4D97-AF65-F5344CB8AC3E}">
        <p14:creationId xmlns:p14="http://schemas.microsoft.com/office/powerpoint/2010/main" val="2934606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F99981AA-F16C-4DAB-2486-AAAD5F9155E5}"/>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D475047-E550-515A-3491-DB8473047F6F}"/>
              </a:ext>
            </a:extLst>
          </p:cNvPr>
          <p:cNvSpPr>
            <a:spLocks noGrp="1"/>
          </p:cNvSpPr>
          <p:nvPr>
            <p:ph type="sldNum" sz="quarter" idx="11"/>
          </p:nvPr>
        </p:nvSpPr>
        <p:spPr/>
        <p:txBody>
          <a:bodyPr/>
          <a:lstStyle/>
          <a:p>
            <a:fld id="{EECC7194-A4D0-457B-9D3E-53681723AFF7}" type="slidenum">
              <a:rPr lang="en-US" smtClean="0"/>
              <a:pPr/>
              <a:t>14</a:t>
            </a:fld>
            <a:endParaRPr lang="en-US" dirty="0"/>
          </a:p>
        </p:txBody>
      </p:sp>
      <p:sp>
        <p:nvSpPr>
          <p:cNvPr id="4" name="Title 3">
            <a:extLst>
              <a:ext uri="{FF2B5EF4-FFF2-40B4-BE49-F238E27FC236}">
                <a16:creationId xmlns:a16="http://schemas.microsoft.com/office/drawing/2014/main" id="{4E8511F2-FAD2-8E2D-4CF4-C5AAB1843AD6}"/>
              </a:ext>
            </a:extLst>
          </p:cNvPr>
          <p:cNvSpPr>
            <a:spLocks noGrp="1"/>
          </p:cNvSpPr>
          <p:nvPr>
            <p:ph type="title"/>
          </p:nvPr>
        </p:nvSpPr>
        <p:spPr>
          <a:xfrm>
            <a:off x="683887" y="494678"/>
            <a:ext cx="9413701" cy="370166"/>
          </a:xfrm>
        </p:spPr>
        <p:txBody>
          <a:bodyPr/>
          <a:lstStyle/>
          <a:p>
            <a:r>
              <a:rPr lang="en-US" dirty="0"/>
              <a:t>Solus Protocol Team</a:t>
            </a:r>
          </a:p>
        </p:txBody>
      </p:sp>
      <p:pic>
        <p:nvPicPr>
          <p:cNvPr id="2" name="Picture 1">
            <a:extLst>
              <a:ext uri="{FF2B5EF4-FFF2-40B4-BE49-F238E27FC236}">
                <a16:creationId xmlns:a16="http://schemas.microsoft.com/office/drawing/2014/main" id="{5CC334B4-1916-C050-7D55-062101212912}"/>
              </a:ext>
            </a:extLst>
          </p:cNvPr>
          <p:cNvPicPr>
            <a:picLocks noChangeAspect="1"/>
          </p:cNvPicPr>
          <p:nvPr/>
        </p:nvPicPr>
        <p:blipFill>
          <a:blip r:embed="rId2"/>
          <a:stretch>
            <a:fillRect/>
          </a:stretch>
        </p:blipFill>
        <p:spPr>
          <a:xfrm>
            <a:off x="2169367" y="1006254"/>
            <a:ext cx="7853265" cy="5235510"/>
          </a:xfrm>
          <a:prstGeom prst="rect">
            <a:avLst/>
          </a:prstGeom>
        </p:spPr>
      </p:pic>
    </p:spTree>
    <p:extLst>
      <p:ext uri="{BB962C8B-B14F-4D97-AF65-F5344CB8AC3E}">
        <p14:creationId xmlns:p14="http://schemas.microsoft.com/office/powerpoint/2010/main" val="38960709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Scientist looking at test tube">
            <a:extLst>
              <a:ext uri="{FF2B5EF4-FFF2-40B4-BE49-F238E27FC236}">
                <a16:creationId xmlns:a16="http://schemas.microsoft.com/office/drawing/2014/main" id="{F923CFB6-5709-405C-8762-B310D3F21953}"/>
              </a:ext>
            </a:extLst>
          </p:cNvPr>
          <p:cNvPicPr>
            <a:picLocks noGrp="1" noChangeAspect="1"/>
          </p:cNvPicPr>
          <p:nvPr>
            <p:ph type="pic" sz="quarter" idx="12"/>
          </p:nvPr>
        </p:nvPicPr>
        <p:blipFill>
          <a:blip r:embed="rId2" cstate="screen">
            <a:extLst>
              <a:ext uri="{28A0092B-C50C-407E-A947-70E740481C1C}">
                <a14:useLocalDpi xmlns:a14="http://schemas.microsoft.com/office/drawing/2010/main"/>
              </a:ext>
            </a:extLst>
          </a:blip>
          <a:srcRect/>
          <a:stretch>
            <a:fillRect/>
          </a:stretch>
        </p:blipFill>
        <p:spPr/>
      </p:pic>
      <p:sp>
        <p:nvSpPr>
          <p:cNvPr id="3" name="Title 2">
            <a:extLst>
              <a:ext uri="{FF2B5EF4-FFF2-40B4-BE49-F238E27FC236}">
                <a16:creationId xmlns:a16="http://schemas.microsoft.com/office/drawing/2014/main" id="{C17F5BF1-88DB-42F2-98A6-4C7FBFC311C4}"/>
              </a:ext>
            </a:extLst>
          </p:cNvPr>
          <p:cNvSpPr>
            <a:spLocks noGrp="1"/>
          </p:cNvSpPr>
          <p:nvPr>
            <p:ph type="ctrTitle"/>
          </p:nvPr>
        </p:nvSpPr>
        <p:spPr/>
        <p:txBody>
          <a:bodyPr/>
          <a:lstStyle/>
          <a:p>
            <a:r>
              <a:rPr lang="en-US" dirty="0"/>
              <a:t>Thank</a:t>
            </a:r>
            <a:br>
              <a:rPr lang="en-US" dirty="0"/>
            </a:br>
            <a:r>
              <a:rPr lang="en-US" dirty="0"/>
              <a:t>you</a:t>
            </a:r>
          </a:p>
        </p:txBody>
      </p:sp>
      <p:sp>
        <p:nvSpPr>
          <p:cNvPr id="4" name="Text Placeholder 3">
            <a:extLst>
              <a:ext uri="{FF2B5EF4-FFF2-40B4-BE49-F238E27FC236}">
                <a16:creationId xmlns:a16="http://schemas.microsoft.com/office/drawing/2014/main" id="{7E7E363B-55F5-4528-8A9D-A5D90055CD92}"/>
              </a:ext>
            </a:extLst>
          </p:cNvPr>
          <p:cNvSpPr>
            <a:spLocks noGrp="1"/>
          </p:cNvSpPr>
          <p:nvPr>
            <p:ph type="body" sz="quarter" idx="13"/>
          </p:nvPr>
        </p:nvSpPr>
        <p:spPr/>
        <p:txBody>
          <a:bodyPr/>
          <a:lstStyle/>
          <a:p>
            <a:r>
              <a:rPr lang="en-US" dirty="0">
                <a:solidFill>
                  <a:schemeClr val="bg1"/>
                </a:solidFill>
              </a:rPr>
              <a:t>Nicolas Frankfort</a:t>
            </a:r>
          </a:p>
        </p:txBody>
      </p:sp>
      <p:sp>
        <p:nvSpPr>
          <p:cNvPr id="5" name="Text Placeholder 4">
            <a:extLst>
              <a:ext uri="{FF2B5EF4-FFF2-40B4-BE49-F238E27FC236}">
                <a16:creationId xmlns:a16="http://schemas.microsoft.com/office/drawing/2014/main" id="{045FEE4F-333C-40EF-B46D-8D25C79C05D2}"/>
              </a:ext>
            </a:extLst>
          </p:cNvPr>
          <p:cNvSpPr>
            <a:spLocks noGrp="1"/>
          </p:cNvSpPr>
          <p:nvPr>
            <p:ph type="body" sz="quarter" idx="14"/>
          </p:nvPr>
        </p:nvSpPr>
        <p:spPr/>
        <p:txBody>
          <a:bodyPr/>
          <a:lstStyle/>
          <a:p>
            <a:r>
              <a:rPr lang="en-US" dirty="0"/>
              <a:t>support@solusprotocol.com</a:t>
            </a:r>
          </a:p>
        </p:txBody>
      </p:sp>
      <p:sp>
        <p:nvSpPr>
          <p:cNvPr id="6" name="Text Placeholder 5">
            <a:extLst>
              <a:ext uri="{FF2B5EF4-FFF2-40B4-BE49-F238E27FC236}">
                <a16:creationId xmlns:a16="http://schemas.microsoft.com/office/drawing/2014/main" id="{05F44DEB-FABF-4ADE-B7EB-29DFAFA3DFF6}"/>
              </a:ext>
            </a:extLst>
          </p:cNvPr>
          <p:cNvSpPr>
            <a:spLocks noGrp="1"/>
          </p:cNvSpPr>
          <p:nvPr>
            <p:ph type="body" sz="quarter" idx="15"/>
          </p:nvPr>
        </p:nvSpPr>
        <p:spPr/>
        <p:txBody>
          <a:bodyPr/>
          <a:lstStyle/>
          <a:p>
            <a:r>
              <a:rPr lang="en-US" dirty="0"/>
              <a:t>252-268-0547</a:t>
            </a:r>
          </a:p>
        </p:txBody>
      </p:sp>
      <p:sp>
        <p:nvSpPr>
          <p:cNvPr id="7" name="Text Placeholder 6">
            <a:extLst>
              <a:ext uri="{FF2B5EF4-FFF2-40B4-BE49-F238E27FC236}">
                <a16:creationId xmlns:a16="http://schemas.microsoft.com/office/drawing/2014/main" id="{CF795760-75DB-4415-BB10-2C6299BBF11C}"/>
              </a:ext>
            </a:extLst>
          </p:cNvPr>
          <p:cNvSpPr>
            <a:spLocks noGrp="1"/>
          </p:cNvSpPr>
          <p:nvPr>
            <p:ph type="body" sz="quarter" idx="16"/>
          </p:nvPr>
        </p:nvSpPr>
        <p:spPr/>
        <p:txBody>
          <a:bodyPr/>
          <a:lstStyle/>
          <a:p>
            <a:r>
              <a:rPr lang="en-US" dirty="0"/>
              <a:t>Founder &amp; Lead Developer</a:t>
            </a:r>
          </a:p>
        </p:txBody>
      </p:sp>
      <p:sp>
        <p:nvSpPr>
          <p:cNvPr id="18" name="Rectangle 17">
            <a:extLst>
              <a:ext uri="{FF2B5EF4-FFF2-40B4-BE49-F238E27FC236}">
                <a16:creationId xmlns:a16="http://schemas.microsoft.com/office/drawing/2014/main" id="{AAF39051-1049-4508-8373-6A289966AA59}"/>
              </a:ext>
              <a:ext uri="{C183D7F6-B498-43B3-948B-1728B52AA6E4}">
                <adec:decorative xmlns:adec="http://schemas.microsoft.com/office/drawing/2017/decorative" val="1"/>
              </a:ext>
            </a:extLst>
          </p:cNvPr>
          <p:cNvSpPr/>
          <p:nvPr/>
        </p:nvSpPr>
        <p:spPr>
          <a:xfrm>
            <a:off x="781399" y="2238573"/>
            <a:ext cx="10629202" cy="1190427"/>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bject 7" descr="Beige rectangle">
            <a:extLst>
              <a:ext uri="{FF2B5EF4-FFF2-40B4-BE49-F238E27FC236}">
                <a16:creationId xmlns:a16="http://schemas.microsoft.com/office/drawing/2014/main" id="{2D7851E8-1907-4C8A-A16F-E461B5BFA940}"/>
              </a:ext>
            </a:extLst>
          </p:cNvPr>
          <p:cNvSpPr/>
          <p:nvPr/>
        </p:nvSpPr>
        <p:spPr bwMode="white">
          <a:xfrm flipV="1">
            <a:off x="1204699" y="3791668"/>
            <a:ext cx="3470764" cy="45719"/>
          </a:xfrm>
          <a:custGeom>
            <a:avLst/>
            <a:gdLst/>
            <a:ahLst/>
            <a:cxnLst/>
            <a:rect l="l" t="t" r="r" b="b"/>
            <a:pathLst>
              <a:path w="3935729">
                <a:moveTo>
                  <a:pt x="0" y="0"/>
                </a:moveTo>
                <a:lnTo>
                  <a:pt x="3935349" y="0"/>
                </a:lnTo>
              </a:path>
            </a:pathLst>
          </a:custGeom>
          <a:ln w="54863">
            <a:solidFill>
              <a:srgbClr val="0070C0"/>
            </a:solidFill>
          </a:ln>
        </p:spPr>
        <p:txBody>
          <a:bodyPr wrap="square" lIns="0" tIns="0" rIns="0" bIns="0" rtlCol="0"/>
          <a:lstStyle/>
          <a:p>
            <a:endParaRPr dirty="0"/>
          </a:p>
        </p:txBody>
      </p:sp>
      <p:grpSp>
        <p:nvGrpSpPr>
          <p:cNvPr id="46" name="Group 45" descr="Icon Phone">
            <a:extLst>
              <a:ext uri="{FF2B5EF4-FFF2-40B4-BE49-F238E27FC236}">
                <a16:creationId xmlns:a16="http://schemas.microsoft.com/office/drawing/2014/main" id="{4BB2D73A-DB1F-47D9-9BDA-D6F01A0EDC06}"/>
              </a:ext>
            </a:extLst>
          </p:cNvPr>
          <p:cNvGrpSpPr/>
          <p:nvPr/>
        </p:nvGrpSpPr>
        <p:grpSpPr>
          <a:xfrm>
            <a:off x="1365937" y="5637315"/>
            <a:ext cx="297521" cy="297521"/>
            <a:chOff x="1334697" y="5606075"/>
            <a:chExt cx="360000" cy="360000"/>
          </a:xfrm>
        </p:grpSpPr>
        <p:sp>
          <p:nvSpPr>
            <p:cNvPr id="47" name="Freeform: Shape 46">
              <a:extLst>
                <a:ext uri="{FF2B5EF4-FFF2-40B4-BE49-F238E27FC236}">
                  <a16:creationId xmlns:a16="http://schemas.microsoft.com/office/drawing/2014/main" id="{3C40AF29-F294-4B60-B5B4-56011134948E}"/>
                </a:ext>
              </a:extLst>
            </p:cNvPr>
            <p:cNvSpPr/>
            <p:nvPr/>
          </p:nvSpPr>
          <p:spPr>
            <a:xfrm>
              <a:off x="1423220" y="5624464"/>
              <a:ext cx="257175" cy="257175"/>
            </a:xfrm>
            <a:custGeom>
              <a:avLst/>
              <a:gdLst>
                <a:gd name="connsiteX0" fmla="*/ 0 w 257175"/>
                <a:gd name="connsiteY0" fmla="*/ 163664 h 257175"/>
                <a:gd name="connsiteX1" fmla="*/ 163664 w 257175"/>
                <a:gd name="connsiteY1" fmla="*/ 0 h 257175"/>
                <a:gd name="connsiteX2" fmla="*/ 261323 w 257175"/>
                <a:gd name="connsiteY2" fmla="*/ 97659 h 257175"/>
                <a:gd name="connsiteX3" fmla="*/ 97659 w 257175"/>
                <a:gd name="connsiteY3" fmla="*/ 261323 h 257175"/>
              </a:gdLst>
              <a:ahLst/>
              <a:cxnLst>
                <a:cxn ang="0">
                  <a:pos x="connsiteX0" y="connsiteY0"/>
                </a:cxn>
                <a:cxn ang="0">
                  <a:pos x="connsiteX1" y="connsiteY1"/>
                </a:cxn>
                <a:cxn ang="0">
                  <a:pos x="connsiteX2" y="connsiteY2"/>
                </a:cxn>
                <a:cxn ang="0">
                  <a:pos x="connsiteX3" y="connsiteY3"/>
                </a:cxn>
              </a:cxnLst>
              <a:rect l="l" t="t" r="r" b="b"/>
              <a:pathLst>
                <a:path w="257175" h="257175">
                  <a:moveTo>
                    <a:pt x="0" y="163664"/>
                  </a:moveTo>
                  <a:lnTo>
                    <a:pt x="163664" y="0"/>
                  </a:lnTo>
                  <a:lnTo>
                    <a:pt x="261323" y="97659"/>
                  </a:lnTo>
                  <a:lnTo>
                    <a:pt x="97659" y="261323"/>
                  </a:lnTo>
                  <a:close/>
                </a:path>
              </a:pathLst>
            </a:custGeom>
            <a:noFill/>
            <a:ln w="23813" cap="flat">
              <a:solidFill>
                <a:srgbClr val="0070C0"/>
              </a:solidFill>
              <a:prstDash val="solid"/>
              <a:round/>
            </a:ln>
          </p:spPr>
          <p:txBody>
            <a:bodyPr rtlCol="0" anchor="ctr"/>
            <a:lstStyle/>
            <a:p>
              <a:endParaRPr lang="en-US" dirty="0"/>
            </a:p>
          </p:txBody>
        </p:sp>
        <p:sp>
          <p:nvSpPr>
            <p:cNvPr id="48" name="Freeform: Shape 47">
              <a:extLst>
                <a:ext uri="{FF2B5EF4-FFF2-40B4-BE49-F238E27FC236}">
                  <a16:creationId xmlns:a16="http://schemas.microsoft.com/office/drawing/2014/main" id="{82F5782C-5E0E-47EA-861C-88990A8D95DF}"/>
                </a:ext>
              </a:extLst>
            </p:cNvPr>
            <p:cNvSpPr/>
            <p:nvPr/>
          </p:nvSpPr>
          <p:spPr>
            <a:xfrm>
              <a:off x="1491815" y="5800385"/>
              <a:ext cx="9525" cy="9525"/>
            </a:xfrm>
            <a:custGeom>
              <a:avLst/>
              <a:gdLst>
                <a:gd name="connsiteX0" fmla="*/ 0 w 9525"/>
                <a:gd name="connsiteY0" fmla="*/ 0 h 9525"/>
                <a:gd name="connsiteX1" fmla="*/ 17145 w 9525"/>
                <a:gd name="connsiteY1" fmla="*/ 18098 h 9525"/>
              </a:gdLst>
              <a:ahLst/>
              <a:cxnLst>
                <a:cxn ang="0">
                  <a:pos x="connsiteX0" y="connsiteY0"/>
                </a:cxn>
                <a:cxn ang="0">
                  <a:pos x="connsiteX1" y="connsiteY1"/>
                </a:cxn>
              </a:cxnLst>
              <a:rect l="l" t="t" r="r" b="b"/>
              <a:pathLst>
                <a:path w="9525" h="9525">
                  <a:moveTo>
                    <a:pt x="0" y="0"/>
                  </a:moveTo>
                  <a:lnTo>
                    <a:pt x="17145" y="18098"/>
                  </a:lnTo>
                </a:path>
              </a:pathLst>
            </a:custGeom>
            <a:ln w="23813" cap="flat">
              <a:solidFill>
                <a:srgbClr val="0070C0"/>
              </a:solidFill>
              <a:prstDash val="solid"/>
              <a:round/>
            </a:ln>
          </p:spPr>
          <p:txBody>
            <a:bodyPr rtlCol="0" anchor="ctr"/>
            <a:lstStyle/>
            <a:p>
              <a:endParaRPr lang="en-US" dirty="0"/>
            </a:p>
          </p:txBody>
        </p:sp>
        <p:sp>
          <p:nvSpPr>
            <p:cNvPr id="49" name="Freeform: Shape 48">
              <a:extLst>
                <a:ext uri="{FF2B5EF4-FFF2-40B4-BE49-F238E27FC236}">
                  <a16:creationId xmlns:a16="http://schemas.microsoft.com/office/drawing/2014/main" id="{0ACDDF69-03CD-491C-A9E4-08E5726C5BD3}"/>
                </a:ext>
              </a:extLst>
            </p:cNvPr>
            <p:cNvSpPr/>
            <p:nvPr/>
          </p:nvSpPr>
          <p:spPr>
            <a:xfrm>
              <a:off x="1334697" y="5606075"/>
              <a:ext cx="360000" cy="360000"/>
            </a:xfrm>
            <a:custGeom>
              <a:avLst/>
              <a:gdLst>
                <a:gd name="connsiteX0" fmla="*/ 0 w 360000"/>
                <a:gd name="connsiteY0" fmla="*/ 0 h 360000"/>
                <a:gd name="connsiteX1" fmla="*/ 185104 w 360000"/>
                <a:gd name="connsiteY1" fmla="*/ 0 h 360000"/>
                <a:gd name="connsiteX2" fmla="*/ 185104 w 360000"/>
                <a:gd name="connsiteY2" fmla="*/ 172694 h 360000"/>
                <a:gd name="connsiteX3" fmla="*/ 360000 w 360000"/>
                <a:gd name="connsiteY3" fmla="*/ 172694 h 360000"/>
                <a:gd name="connsiteX4" fmla="*/ 360000 w 360000"/>
                <a:gd name="connsiteY4" fmla="*/ 360000 h 360000"/>
                <a:gd name="connsiteX5" fmla="*/ 0 w 360000"/>
                <a:gd name="connsiteY5" fmla="*/ 360000 h 360000"/>
                <a:gd name="connsiteX0" fmla="*/ 185104 w 360000"/>
                <a:gd name="connsiteY0" fmla="*/ 172694 h 360000"/>
                <a:gd name="connsiteX1" fmla="*/ 360000 w 360000"/>
                <a:gd name="connsiteY1" fmla="*/ 172694 h 360000"/>
                <a:gd name="connsiteX2" fmla="*/ 360000 w 360000"/>
                <a:gd name="connsiteY2" fmla="*/ 360000 h 360000"/>
                <a:gd name="connsiteX3" fmla="*/ 0 w 360000"/>
                <a:gd name="connsiteY3" fmla="*/ 360000 h 360000"/>
                <a:gd name="connsiteX4" fmla="*/ 0 w 360000"/>
                <a:gd name="connsiteY4" fmla="*/ 0 h 360000"/>
                <a:gd name="connsiteX5" fmla="*/ 185104 w 360000"/>
                <a:gd name="connsiteY5" fmla="*/ 0 h 360000"/>
                <a:gd name="connsiteX6" fmla="*/ 276544 w 360000"/>
                <a:gd name="connsiteY6" fmla="*/ 264134 h 360000"/>
                <a:gd name="connsiteX0" fmla="*/ 185104 w 360000"/>
                <a:gd name="connsiteY0" fmla="*/ 172694 h 360000"/>
                <a:gd name="connsiteX1" fmla="*/ 360000 w 360000"/>
                <a:gd name="connsiteY1" fmla="*/ 172694 h 360000"/>
                <a:gd name="connsiteX2" fmla="*/ 360000 w 360000"/>
                <a:gd name="connsiteY2" fmla="*/ 360000 h 360000"/>
                <a:gd name="connsiteX3" fmla="*/ 0 w 360000"/>
                <a:gd name="connsiteY3" fmla="*/ 360000 h 360000"/>
                <a:gd name="connsiteX4" fmla="*/ 0 w 360000"/>
                <a:gd name="connsiteY4" fmla="*/ 0 h 360000"/>
                <a:gd name="connsiteX5" fmla="*/ 185104 w 360000"/>
                <a:gd name="connsiteY5" fmla="*/ 0 h 360000"/>
                <a:gd name="connsiteX0" fmla="*/ 360000 w 360000"/>
                <a:gd name="connsiteY0" fmla="*/ 172694 h 360000"/>
                <a:gd name="connsiteX1" fmla="*/ 360000 w 360000"/>
                <a:gd name="connsiteY1" fmla="*/ 360000 h 360000"/>
                <a:gd name="connsiteX2" fmla="*/ 0 w 360000"/>
                <a:gd name="connsiteY2" fmla="*/ 360000 h 360000"/>
                <a:gd name="connsiteX3" fmla="*/ 0 w 360000"/>
                <a:gd name="connsiteY3" fmla="*/ 0 h 360000"/>
                <a:gd name="connsiteX4" fmla="*/ 185104 w 360000"/>
                <a:gd name="connsiteY4" fmla="*/ 0 h 3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000" h="360000">
                  <a:moveTo>
                    <a:pt x="360000" y="172694"/>
                  </a:moveTo>
                  <a:lnTo>
                    <a:pt x="360000" y="360000"/>
                  </a:lnTo>
                  <a:lnTo>
                    <a:pt x="0" y="360000"/>
                  </a:lnTo>
                  <a:lnTo>
                    <a:pt x="0" y="0"/>
                  </a:lnTo>
                  <a:lnTo>
                    <a:pt x="185104" y="0"/>
                  </a:lnTo>
                </a:path>
              </a:pathLst>
            </a:custGeom>
            <a:noFill/>
            <a:ln w="9525" cap="flat">
              <a:solidFill>
                <a:srgbClr val="0070C0"/>
              </a:solidFill>
              <a:prstDash val="solid"/>
              <a:miter/>
            </a:ln>
          </p:spPr>
          <p:txBody>
            <a:bodyPr rtlCol="0" anchor="ctr"/>
            <a:lstStyle/>
            <a:p>
              <a:endParaRPr lang="en-US" dirty="0"/>
            </a:p>
          </p:txBody>
        </p:sp>
      </p:grpSp>
      <p:grpSp>
        <p:nvGrpSpPr>
          <p:cNvPr id="50" name="Group 49" descr="Icon Email">
            <a:extLst>
              <a:ext uri="{FF2B5EF4-FFF2-40B4-BE49-F238E27FC236}">
                <a16:creationId xmlns:a16="http://schemas.microsoft.com/office/drawing/2014/main" id="{F7F47E31-EB9A-4529-BE0F-A1213B79FE07}"/>
              </a:ext>
            </a:extLst>
          </p:cNvPr>
          <p:cNvGrpSpPr/>
          <p:nvPr/>
        </p:nvGrpSpPr>
        <p:grpSpPr>
          <a:xfrm>
            <a:off x="1365937" y="5133777"/>
            <a:ext cx="297521" cy="297521"/>
            <a:chOff x="1334697" y="5102537"/>
            <a:chExt cx="360000" cy="360000"/>
          </a:xfrm>
        </p:grpSpPr>
        <p:grpSp>
          <p:nvGrpSpPr>
            <p:cNvPr id="51" name="Group 50">
              <a:extLst>
                <a:ext uri="{FF2B5EF4-FFF2-40B4-BE49-F238E27FC236}">
                  <a16:creationId xmlns:a16="http://schemas.microsoft.com/office/drawing/2014/main" id="{299C0ACA-AA85-4505-A8DF-0275634D7832}"/>
                </a:ext>
              </a:extLst>
            </p:cNvPr>
            <p:cNvGrpSpPr/>
            <p:nvPr/>
          </p:nvGrpSpPr>
          <p:grpSpPr>
            <a:xfrm>
              <a:off x="1413695" y="5129259"/>
              <a:ext cx="257175" cy="257175"/>
              <a:chOff x="1423220" y="5138784"/>
              <a:chExt cx="257175" cy="257175"/>
            </a:xfrm>
          </p:grpSpPr>
          <p:sp>
            <p:nvSpPr>
              <p:cNvPr id="53" name="Freeform: Shape 52">
                <a:extLst>
                  <a:ext uri="{FF2B5EF4-FFF2-40B4-BE49-F238E27FC236}">
                    <a16:creationId xmlns:a16="http://schemas.microsoft.com/office/drawing/2014/main" id="{85AA236B-9A92-4808-B7BB-0AEF3FD2754B}"/>
                  </a:ext>
                </a:extLst>
              </p:cNvPr>
              <p:cNvSpPr/>
              <p:nvPr/>
            </p:nvSpPr>
            <p:spPr>
              <a:xfrm>
                <a:off x="1423220" y="5138784"/>
                <a:ext cx="257175" cy="257175"/>
              </a:xfrm>
              <a:custGeom>
                <a:avLst/>
                <a:gdLst>
                  <a:gd name="connsiteX0" fmla="*/ 0 w 257175"/>
                  <a:gd name="connsiteY0" fmla="*/ 163664 h 257175"/>
                  <a:gd name="connsiteX1" fmla="*/ 163664 w 257175"/>
                  <a:gd name="connsiteY1" fmla="*/ 0 h 257175"/>
                  <a:gd name="connsiteX2" fmla="*/ 261323 w 257175"/>
                  <a:gd name="connsiteY2" fmla="*/ 97659 h 257175"/>
                  <a:gd name="connsiteX3" fmla="*/ 97659 w 257175"/>
                  <a:gd name="connsiteY3" fmla="*/ 261323 h 257175"/>
                </a:gdLst>
                <a:ahLst/>
                <a:cxnLst>
                  <a:cxn ang="0">
                    <a:pos x="connsiteX0" y="connsiteY0"/>
                  </a:cxn>
                  <a:cxn ang="0">
                    <a:pos x="connsiteX1" y="connsiteY1"/>
                  </a:cxn>
                  <a:cxn ang="0">
                    <a:pos x="connsiteX2" y="connsiteY2"/>
                  </a:cxn>
                  <a:cxn ang="0">
                    <a:pos x="connsiteX3" y="connsiteY3"/>
                  </a:cxn>
                </a:cxnLst>
                <a:rect l="l" t="t" r="r" b="b"/>
                <a:pathLst>
                  <a:path w="257175" h="257175">
                    <a:moveTo>
                      <a:pt x="0" y="163664"/>
                    </a:moveTo>
                    <a:lnTo>
                      <a:pt x="163664" y="0"/>
                    </a:lnTo>
                    <a:lnTo>
                      <a:pt x="261323" y="97659"/>
                    </a:lnTo>
                    <a:lnTo>
                      <a:pt x="97659" y="261323"/>
                    </a:lnTo>
                    <a:close/>
                  </a:path>
                </a:pathLst>
              </a:custGeom>
              <a:noFill/>
              <a:ln w="23813" cap="flat">
                <a:solidFill>
                  <a:srgbClr val="0070C0"/>
                </a:solidFill>
                <a:prstDash val="solid"/>
                <a:round/>
              </a:ln>
            </p:spPr>
            <p:txBody>
              <a:bodyPr rtlCol="0" anchor="ctr"/>
              <a:lstStyle/>
              <a:p>
                <a:endParaRPr lang="en-US" dirty="0"/>
              </a:p>
            </p:txBody>
          </p:sp>
          <p:sp>
            <p:nvSpPr>
              <p:cNvPr id="54" name="Freeform: Shape 53">
                <a:extLst>
                  <a:ext uri="{FF2B5EF4-FFF2-40B4-BE49-F238E27FC236}">
                    <a16:creationId xmlns:a16="http://schemas.microsoft.com/office/drawing/2014/main" id="{94E72230-A0A3-4A80-AD64-FE14B4AA1A95}"/>
                  </a:ext>
                </a:extLst>
              </p:cNvPr>
              <p:cNvSpPr/>
              <p:nvPr/>
            </p:nvSpPr>
            <p:spPr>
              <a:xfrm>
                <a:off x="1427045" y="5144212"/>
                <a:ext cx="161925" cy="161925"/>
              </a:xfrm>
              <a:custGeom>
                <a:avLst/>
                <a:gdLst>
                  <a:gd name="connsiteX0" fmla="*/ 0 w 161925"/>
                  <a:gd name="connsiteY0" fmla="*/ 162878 h 161925"/>
                  <a:gd name="connsiteX1" fmla="*/ 141923 w 161925"/>
                  <a:gd name="connsiteY1" fmla="*/ 135255 h 161925"/>
                  <a:gd name="connsiteX2" fmla="*/ 162878 w 161925"/>
                  <a:gd name="connsiteY2" fmla="*/ 0 h 161925"/>
                </a:gdLst>
                <a:ahLst/>
                <a:cxnLst>
                  <a:cxn ang="0">
                    <a:pos x="connsiteX0" y="connsiteY0"/>
                  </a:cxn>
                  <a:cxn ang="0">
                    <a:pos x="connsiteX1" y="connsiteY1"/>
                  </a:cxn>
                  <a:cxn ang="0">
                    <a:pos x="connsiteX2" y="connsiteY2"/>
                  </a:cxn>
                </a:cxnLst>
                <a:rect l="l" t="t" r="r" b="b"/>
                <a:pathLst>
                  <a:path w="161925" h="161925">
                    <a:moveTo>
                      <a:pt x="0" y="162878"/>
                    </a:moveTo>
                    <a:lnTo>
                      <a:pt x="141923" y="135255"/>
                    </a:lnTo>
                    <a:lnTo>
                      <a:pt x="162878" y="0"/>
                    </a:lnTo>
                  </a:path>
                </a:pathLst>
              </a:custGeom>
              <a:noFill/>
              <a:ln w="23813" cap="flat">
                <a:solidFill>
                  <a:srgbClr val="0070C0"/>
                </a:solidFill>
                <a:prstDash val="solid"/>
                <a:round/>
              </a:ln>
            </p:spPr>
            <p:txBody>
              <a:bodyPr rtlCol="0" anchor="ctr"/>
              <a:lstStyle/>
              <a:p>
                <a:endParaRPr lang="en-US" dirty="0"/>
              </a:p>
            </p:txBody>
          </p:sp>
        </p:grpSp>
        <p:sp>
          <p:nvSpPr>
            <p:cNvPr id="52" name="Freeform: Shape 51">
              <a:extLst>
                <a:ext uri="{FF2B5EF4-FFF2-40B4-BE49-F238E27FC236}">
                  <a16:creationId xmlns:a16="http://schemas.microsoft.com/office/drawing/2014/main" id="{D01D119F-74E1-4482-B664-AAD0BB5B651F}"/>
                </a:ext>
              </a:extLst>
            </p:cNvPr>
            <p:cNvSpPr/>
            <p:nvPr/>
          </p:nvSpPr>
          <p:spPr>
            <a:xfrm>
              <a:off x="1334697" y="5102537"/>
              <a:ext cx="360000" cy="360000"/>
            </a:xfrm>
            <a:custGeom>
              <a:avLst/>
              <a:gdLst>
                <a:gd name="connsiteX0" fmla="*/ 0 w 360000"/>
                <a:gd name="connsiteY0" fmla="*/ 0 h 360000"/>
                <a:gd name="connsiteX1" fmla="*/ 185104 w 360000"/>
                <a:gd name="connsiteY1" fmla="*/ 0 h 360000"/>
                <a:gd name="connsiteX2" fmla="*/ 185104 w 360000"/>
                <a:gd name="connsiteY2" fmla="*/ 172694 h 360000"/>
                <a:gd name="connsiteX3" fmla="*/ 360000 w 360000"/>
                <a:gd name="connsiteY3" fmla="*/ 172694 h 360000"/>
                <a:gd name="connsiteX4" fmla="*/ 360000 w 360000"/>
                <a:gd name="connsiteY4" fmla="*/ 360000 h 360000"/>
                <a:gd name="connsiteX5" fmla="*/ 0 w 360000"/>
                <a:gd name="connsiteY5" fmla="*/ 360000 h 360000"/>
                <a:gd name="connsiteX0" fmla="*/ 185104 w 360000"/>
                <a:gd name="connsiteY0" fmla="*/ 172694 h 360000"/>
                <a:gd name="connsiteX1" fmla="*/ 360000 w 360000"/>
                <a:gd name="connsiteY1" fmla="*/ 172694 h 360000"/>
                <a:gd name="connsiteX2" fmla="*/ 360000 w 360000"/>
                <a:gd name="connsiteY2" fmla="*/ 360000 h 360000"/>
                <a:gd name="connsiteX3" fmla="*/ 0 w 360000"/>
                <a:gd name="connsiteY3" fmla="*/ 360000 h 360000"/>
                <a:gd name="connsiteX4" fmla="*/ 0 w 360000"/>
                <a:gd name="connsiteY4" fmla="*/ 0 h 360000"/>
                <a:gd name="connsiteX5" fmla="*/ 185104 w 360000"/>
                <a:gd name="connsiteY5" fmla="*/ 0 h 360000"/>
                <a:gd name="connsiteX6" fmla="*/ 276544 w 360000"/>
                <a:gd name="connsiteY6" fmla="*/ 264134 h 360000"/>
                <a:gd name="connsiteX0" fmla="*/ 185104 w 360000"/>
                <a:gd name="connsiteY0" fmla="*/ 172694 h 360000"/>
                <a:gd name="connsiteX1" fmla="*/ 360000 w 360000"/>
                <a:gd name="connsiteY1" fmla="*/ 172694 h 360000"/>
                <a:gd name="connsiteX2" fmla="*/ 360000 w 360000"/>
                <a:gd name="connsiteY2" fmla="*/ 360000 h 360000"/>
                <a:gd name="connsiteX3" fmla="*/ 0 w 360000"/>
                <a:gd name="connsiteY3" fmla="*/ 360000 h 360000"/>
                <a:gd name="connsiteX4" fmla="*/ 0 w 360000"/>
                <a:gd name="connsiteY4" fmla="*/ 0 h 360000"/>
                <a:gd name="connsiteX5" fmla="*/ 185104 w 360000"/>
                <a:gd name="connsiteY5" fmla="*/ 0 h 360000"/>
                <a:gd name="connsiteX0" fmla="*/ 360000 w 360000"/>
                <a:gd name="connsiteY0" fmla="*/ 172694 h 360000"/>
                <a:gd name="connsiteX1" fmla="*/ 360000 w 360000"/>
                <a:gd name="connsiteY1" fmla="*/ 360000 h 360000"/>
                <a:gd name="connsiteX2" fmla="*/ 0 w 360000"/>
                <a:gd name="connsiteY2" fmla="*/ 360000 h 360000"/>
                <a:gd name="connsiteX3" fmla="*/ 0 w 360000"/>
                <a:gd name="connsiteY3" fmla="*/ 0 h 360000"/>
                <a:gd name="connsiteX4" fmla="*/ 185104 w 360000"/>
                <a:gd name="connsiteY4" fmla="*/ 0 h 36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000" h="360000">
                  <a:moveTo>
                    <a:pt x="360000" y="172694"/>
                  </a:moveTo>
                  <a:lnTo>
                    <a:pt x="360000" y="360000"/>
                  </a:lnTo>
                  <a:lnTo>
                    <a:pt x="0" y="360000"/>
                  </a:lnTo>
                  <a:lnTo>
                    <a:pt x="0" y="0"/>
                  </a:lnTo>
                  <a:lnTo>
                    <a:pt x="185104" y="0"/>
                  </a:lnTo>
                </a:path>
              </a:pathLst>
            </a:custGeom>
            <a:noFill/>
            <a:ln w="9525" cap="flat">
              <a:solidFill>
                <a:srgbClr val="0070C0"/>
              </a:solidFill>
              <a:prstDash val="solid"/>
              <a:miter/>
            </a:ln>
          </p:spPr>
          <p:txBody>
            <a:bodyPr rtlCol="0" anchor="ctr"/>
            <a:lstStyle/>
            <a:p>
              <a:endParaRPr lang="en-US" dirty="0"/>
            </a:p>
          </p:txBody>
        </p:sp>
      </p:grpSp>
      <p:grpSp>
        <p:nvGrpSpPr>
          <p:cNvPr id="55" name="Group 54" descr="Icon Person">
            <a:extLst>
              <a:ext uri="{FF2B5EF4-FFF2-40B4-BE49-F238E27FC236}">
                <a16:creationId xmlns:a16="http://schemas.microsoft.com/office/drawing/2014/main" id="{9E1A2D9D-4A3F-4720-9A14-FFD74FC5C7A2}"/>
              </a:ext>
            </a:extLst>
          </p:cNvPr>
          <p:cNvGrpSpPr/>
          <p:nvPr/>
        </p:nvGrpSpPr>
        <p:grpSpPr>
          <a:xfrm>
            <a:off x="1365937" y="4611901"/>
            <a:ext cx="297521" cy="297521"/>
            <a:chOff x="1334697" y="4580661"/>
            <a:chExt cx="360000" cy="360000"/>
          </a:xfrm>
        </p:grpSpPr>
        <p:grpSp>
          <p:nvGrpSpPr>
            <p:cNvPr id="56" name="Group 55">
              <a:extLst>
                <a:ext uri="{FF2B5EF4-FFF2-40B4-BE49-F238E27FC236}">
                  <a16:creationId xmlns:a16="http://schemas.microsoft.com/office/drawing/2014/main" id="{FBC59C07-FDEC-40D0-BE4E-E1FAC0DEBC4A}"/>
                </a:ext>
              </a:extLst>
            </p:cNvPr>
            <p:cNvGrpSpPr/>
            <p:nvPr/>
          </p:nvGrpSpPr>
          <p:grpSpPr>
            <a:xfrm>
              <a:off x="1421012" y="4633770"/>
              <a:ext cx="180975" cy="231458"/>
              <a:chOff x="1443237" y="4633770"/>
              <a:chExt cx="180975" cy="231458"/>
            </a:xfrm>
          </p:grpSpPr>
          <p:sp>
            <p:nvSpPr>
              <p:cNvPr id="58" name="Freeform: Shape 57">
                <a:extLst>
                  <a:ext uri="{FF2B5EF4-FFF2-40B4-BE49-F238E27FC236}">
                    <a16:creationId xmlns:a16="http://schemas.microsoft.com/office/drawing/2014/main" id="{15EC7012-98A7-4A94-8CC9-0EC3408A6BC4}"/>
                  </a:ext>
                </a:extLst>
              </p:cNvPr>
              <p:cNvSpPr/>
              <p:nvPr/>
            </p:nvSpPr>
            <p:spPr>
              <a:xfrm>
                <a:off x="1478479" y="4633770"/>
                <a:ext cx="114300" cy="114300"/>
              </a:xfrm>
              <a:custGeom>
                <a:avLst/>
                <a:gdLst>
                  <a:gd name="connsiteX0" fmla="*/ 118110 w 114300"/>
                  <a:gd name="connsiteY0" fmla="*/ 59055 h 114300"/>
                  <a:gd name="connsiteX1" fmla="*/ 59055 w 114300"/>
                  <a:gd name="connsiteY1" fmla="*/ 118110 h 114300"/>
                  <a:gd name="connsiteX2" fmla="*/ 0 w 114300"/>
                  <a:gd name="connsiteY2" fmla="*/ 59055 h 114300"/>
                  <a:gd name="connsiteX3" fmla="*/ 59055 w 114300"/>
                  <a:gd name="connsiteY3" fmla="*/ 0 h 114300"/>
                  <a:gd name="connsiteX4" fmla="*/ 118110 w 114300"/>
                  <a:gd name="connsiteY4" fmla="*/ 59055 h 11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14300">
                    <a:moveTo>
                      <a:pt x="118110" y="59055"/>
                    </a:moveTo>
                    <a:cubicBezTo>
                      <a:pt x="118110" y="91440"/>
                      <a:pt x="91440" y="118110"/>
                      <a:pt x="59055" y="118110"/>
                    </a:cubicBezTo>
                    <a:cubicBezTo>
                      <a:pt x="26670" y="118110"/>
                      <a:pt x="0" y="91440"/>
                      <a:pt x="0" y="59055"/>
                    </a:cubicBezTo>
                    <a:cubicBezTo>
                      <a:pt x="0" y="26670"/>
                      <a:pt x="26670" y="0"/>
                      <a:pt x="59055" y="0"/>
                    </a:cubicBezTo>
                    <a:cubicBezTo>
                      <a:pt x="91440" y="0"/>
                      <a:pt x="118110" y="25718"/>
                      <a:pt x="118110" y="59055"/>
                    </a:cubicBezTo>
                    <a:close/>
                  </a:path>
                </a:pathLst>
              </a:custGeom>
              <a:noFill/>
              <a:ln w="23813" cap="flat">
                <a:solidFill>
                  <a:srgbClr val="0070C0"/>
                </a:solid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519FE88-ED74-4D46-86D2-F2530BE46026}"/>
                  </a:ext>
                </a:extLst>
              </p:cNvPr>
              <p:cNvSpPr/>
              <p:nvPr/>
            </p:nvSpPr>
            <p:spPr>
              <a:xfrm>
                <a:off x="1443237" y="4798553"/>
                <a:ext cx="180975" cy="66675"/>
              </a:xfrm>
              <a:custGeom>
                <a:avLst/>
                <a:gdLst>
                  <a:gd name="connsiteX0" fmla="*/ 0 w 180975"/>
                  <a:gd name="connsiteY0" fmla="*/ 72390 h 66675"/>
                  <a:gd name="connsiteX1" fmla="*/ 94298 w 180975"/>
                  <a:gd name="connsiteY1" fmla="*/ 0 h 66675"/>
                  <a:gd name="connsiteX2" fmla="*/ 188595 w 180975"/>
                  <a:gd name="connsiteY2" fmla="*/ 72390 h 66675"/>
                </a:gdLst>
                <a:ahLst/>
                <a:cxnLst>
                  <a:cxn ang="0">
                    <a:pos x="connsiteX0" y="connsiteY0"/>
                  </a:cxn>
                  <a:cxn ang="0">
                    <a:pos x="connsiteX1" y="connsiteY1"/>
                  </a:cxn>
                  <a:cxn ang="0">
                    <a:pos x="connsiteX2" y="connsiteY2"/>
                  </a:cxn>
                </a:cxnLst>
                <a:rect l="l" t="t" r="r" b="b"/>
                <a:pathLst>
                  <a:path w="180975" h="66675">
                    <a:moveTo>
                      <a:pt x="0" y="72390"/>
                    </a:moveTo>
                    <a:cubicBezTo>
                      <a:pt x="0" y="20955"/>
                      <a:pt x="41910" y="0"/>
                      <a:pt x="94298" y="0"/>
                    </a:cubicBezTo>
                    <a:cubicBezTo>
                      <a:pt x="146685" y="0"/>
                      <a:pt x="188595" y="20955"/>
                      <a:pt x="188595" y="72390"/>
                    </a:cubicBezTo>
                  </a:path>
                </a:pathLst>
              </a:custGeom>
              <a:noFill/>
              <a:ln w="23813" cap="flat">
                <a:solidFill>
                  <a:srgbClr val="0070C0"/>
                </a:solidFill>
                <a:prstDash val="solid"/>
                <a:miter/>
              </a:ln>
            </p:spPr>
            <p:txBody>
              <a:bodyPr rtlCol="0" anchor="ctr"/>
              <a:lstStyle/>
              <a:p>
                <a:endParaRPr lang="en-US" dirty="0"/>
              </a:p>
            </p:txBody>
          </p:sp>
        </p:grpSp>
        <p:sp>
          <p:nvSpPr>
            <p:cNvPr id="57" name="Freeform: Shape 56">
              <a:extLst>
                <a:ext uri="{FF2B5EF4-FFF2-40B4-BE49-F238E27FC236}">
                  <a16:creationId xmlns:a16="http://schemas.microsoft.com/office/drawing/2014/main" id="{03AF6D1D-DE4A-460B-A540-E7DACF1F333F}"/>
                </a:ext>
              </a:extLst>
            </p:cNvPr>
            <p:cNvSpPr/>
            <p:nvPr/>
          </p:nvSpPr>
          <p:spPr>
            <a:xfrm>
              <a:off x="1334697" y="4580661"/>
              <a:ext cx="360000" cy="360000"/>
            </a:xfrm>
            <a:custGeom>
              <a:avLst/>
              <a:gdLst>
                <a:gd name="connsiteX0" fmla="*/ 0 w 360000"/>
                <a:gd name="connsiteY0" fmla="*/ 0 h 360000"/>
                <a:gd name="connsiteX1" fmla="*/ 83322 w 360000"/>
                <a:gd name="connsiteY1" fmla="*/ 0 h 360000"/>
                <a:gd name="connsiteX2" fmla="*/ 83322 w 360000"/>
                <a:gd name="connsiteY2" fmla="*/ 68850 h 360000"/>
                <a:gd name="connsiteX3" fmla="*/ 276679 w 360000"/>
                <a:gd name="connsiteY3" fmla="*/ 68850 h 360000"/>
                <a:gd name="connsiteX4" fmla="*/ 276679 w 360000"/>
                <a:gd name="connsiteY4" fmla="*/ 0 h 360000"/>
                <a:gd name="connsiteX5" fmla="*/ 360000 w 360000"/>
                <a:gd name="connsiteY5" fmla="*/ 0 h 360000"/>
                <a:gd name="connsiteX6" fmla="*/ 360000 w 360000"/>
                <a:gd name="connsiteY6" fmla="*/ 360000 h 360000"/>
                <a:gd name="connsiteX7" fmla="*/ 0 w 360000"/>
                <a:gd name="connsiteY7" fmla="*/ 360000 h 360000"/>
                <a:gd name="connsiteX0" fmla="*/ 276679 w 368119"/>
                <a:gd name="connsiteY0" fmla="*/ 68850 h 360000"/>
                <a:gd name="connsiteX1" fmla="*/ 276679 w 368119"/>
                <a:gd name="connsiteY1" fmla="*/ 0 h 360000"/>
                <a:gd name="connsiteX2" fmla="*/ 360000 w 368119"/>
                <a:gd name="connsiteY2" fmla="*/ 0 h 360000"/>
                <a:gd name="connsiteX3" fmla="*/ 360000 w 368119"/>
                <a:gd name="connsiteY3" fmla="*/ 360000 h 360000"/>
                <a:gd name="connsiteX4" fmla="*/ 0 w 368119"/>
                <a:gd name="connsiteY4" fmla="*/ 360000 h 360000"/>
                <a:gd name="connsiteX5" fmla="*/ 0 w 368119"/>
                <a:gd name="connsiteY5" fmla="*/ 0 h 360000"/>
                <a:gd name="connsiteX6" fmla="*/ 83322 w 368119"/>
                <a:gd name="connsiteY6" fmla="*/ 0 h 360000"/>
                <a:gd name="connsiteX7" fmla="*/ 83322 w 368119"/>
                <a:gd name="connsiteY7" fmla="*/ 68850 h 360000"/>
                <a:gd name="connsiteX8" fmla="*/ 368119 w 368119"/>
                <a:gd name="connsiteY8" fmla="*/ 160290 h 360000"/>
                <a:gd name="connsiteX0" fmla="*/ 276679 w 360000"/>
                <a:gd name="connsiteY0" fmla="*/ 68850 h 360000"/>
                <a:gd name="connsiteX1" fmla="*/ 276679 w 360000"/>
                <a:gd name="connsiteY1" fmla="*/ 0 h 360000"/>
                <a:gd name="connsiteX2" fmla="*/ 360000 w 360000"/>
                <a:gd name="connsiteY2" fmla="*/ 0 h 360000"/>
                <a:gd name="connsiteX3" fmla="*/ 360000 w 360000"/>
                <a:gd name="connsiteY3" fmla="*/ 360000 h 360000"/>
                <a:gd name="connsiteX4" fmla="*/ 0 w 360000"/>
                <a:gd name="connsiteY4" fmla="*/ 360000 h 360000"/>
                <a:gd name="connsiteX5" fmla="*/ 0 w 360000"/>
                <a:gd name="connsiteY5" fmla="*/ 0 h 360000"/>
                <a:gd name="connsiteX6" fmla="*/ 83322 w 360000"/>
                <a:gd name="connsiteY6" fmla="*/ 0 h 360000"/>
                <a:gd name="connsiteX7" fmla="*/ 83322 w 360000"/>
                <a:gd name="connsiteY7" fmla="*/ 68850 h 360000"/>
                <a:gd name="connsiteX0" fmla="*/ 276679 w 360000"/>
                <a:gd name="connsiteY0" fmla="*/ 68850 h 360000"/>
                <a:gd name="connsiteX1" fmla="*/ 276679 w 360000"/>
                <a:gd name="connsiteY1" fmla="*/ 0 h 360000"/>
                <a:gd name="connsiteX2" fmla="*/ 360000 w 360000"/>
                <a:gd name="connsiteY2" fmla="*/ 0 h 360000"/>
                <a:gd name="connsiteX3" fmla="*/ 360000 w 360000"/>
                <a:gd name="connsiteY3" fmla="*/ 360000 h 360000"/>
                <a:gd name="connsiteX4" fmla="*/ 0 w 360000"/>
                <a:gd name="connsiteY4" fmla="*/ 360000 h 360000"/>
                <a:gd name="connsiteX5" fmla="*/ 0 w 360000"/>
                <a:gd name="connsiteY5" fmla="*/ 0 h 360000"/>
                <a:gd name="connsiteX6" fmla="*/ 83322 w 360000"/>
                <a:gd name="connsiteY6" fmla="*/ 0 h 360000"/>
                <a:gd name="connsiteX0" fmla="*/ 276679 w 360000"/>
                <a:gd name="connsiteY0" fmla="*/ 0 h 360000"/>
                <a:gd name="connsiteX1" fmla="*/ 360000 w 360000"/>
                <a:gd name="connsiteY1" fmla="*/ 0 h 360000"/>
                <a:gd name="connsiteX2" fmla="*/ 360000 w 360000"/>
                <a:gd name="connsiteY2" fmla="*/ 360000 h 360000"/>
                <a:gd name="connsiteX3" fmla="*/ 0 w 360000"/>
                <a:gd name="connsiteY3" fmla="*/ 360000 h 360000"/>
                <a:gd name="connsiteX4" fmla="*/ 0 w 360000"/>
                <a:gd name="connsiteY4" fmla="*/ 0 h 360000"/>
                <a:gd name="connsiteX5" fmla="*/ 83322 w 360000"/>
                <a:gd name="connsiteY5"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0000" h="360000">
                  <a:moveTo>
                    <a:pt x="276679" y="0"/>
                  </a:moveTo>
                  <a:lnTo>
                    <a:pt x="360000" y="0"/>
                  </a:lnTo>
                  <a:lnTo>
                    <a:pt x="360000" y="360000"/>
                  </a:lnTo>
                  <a:lnTo>
                    <a:pt x="0" y="360000"/>
                  </a:lnTo>
                  <a:lnTo>
                    <a:pt x="0" y="0"/>
                  </a:lnTo>
                  <a:lnTo>
                    <a:pt x="83322" y="0"/>
                  </a:lnTo>
                </a:path>
              </a:pathLst>
            </a:custGeom>
            <a:noFill/>
            <a:ln w="9525" cap="flat">
              <a:solidFill>
                <a:srgbClr val="0070C0"/>
              </a:solidFill>
              <a:prstDash val="solid"/>
              <a:miter/>
            </a:ln>
          </p:spPr>
          <p:txBody>
            <a:bodyPr rtlCol="0" anchor="ctr"/>
            <a:lstStyle/>
            <a:p>
              <a:endParaRPr lang="en-US" dirty="0"/>
            </a:p>
          </p:txBody>
        </p:sp>
      </p:grpSp>
    </p:spTree>
    <p:extLst>
      <p:ext uri="{BB962C8B-B14F-4D97-AF65-F5344CB8AC3E}">
        <p14:creationId xmlns:p14="http://schemas.microsoft.com/office/powerpoint/2010/main" val="3476954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6BD3663-6D27-E257-297D-87778F33C16E}"/>
              </a:ext>
            </a:extLst>
          </p:cNvPr>
          <p:cNvSpPr>
            <a:spLocks noGrp="1"/>
          </p:cNvSpPr>
          <p:nvPr>
            <p:ph type="sldNum" sz="quarter" idx="11"/>
          </p:nvPr>
        </p:nvSpPr>
        <p:spPr/>
        <p:txBody>
          <a:bodyPr/>
          <a:lstStyle/>
          <a:p>
            <a:fld id="{EECC7194-A4D0-457B-9D3E-53681723AFF7}" type="slidenum">
              <a:rPr lang="en-US" smtClean="0"/>
              <a:pPr/>
              <a:t>2</a:t>
            </a:fld>
            <a:endParaRPr lang="en-US" dirty="0"/>
          </a:p>
        </p:txBody>
      </p:sp>
      <p:sp>
        <p:nvSpPr>
          <p:cNvPr id="4" name="Title 3">
            <a:extLst>
              <a:ext uri="{FF2B5EF4-FFF2-40B4-BE49-F238E27FC236}">
                <a16:creationId xmlns:a16="http://schemas.microsoft.com/office/drawing/2014/main" id="{183816FC-996F-80A8-8685-39C079881DFF}"/>
              </a:ext>
            </a:extLst>
          </p:cNvPr>
          <p:cNvSpPr>
            <a:spLocks noGrp="1"/>
          </p:cNvSpPr>
          <p:nvPr>
            <p:ph type="title"/>
          </p:nvPr>
        </p:nvSpPr>
        <p:spPr>
          <a:xfrm>
            <a:off x="683888" y="494678"/>
            <a:ext cx="7560000" cy="370166"/>
          </a:xfrm>
        </p:spPr>
        <p:txBody>
          <a:bodyPr/>
          <a:lstStyle/>
          <a:p>
            <a:r>
              <a:rPr lang="en-US" dirty="0"/>
              <a:t>About US</a:t>
            </a:r>
          </a:p>
        </p:txBody>
      </p:sp>
      <p:sp>
        <p:nvSpPr>
          <p:cNvPr id="6" name="TextBox 5">
            <a:extLst>
              <a:ext uri="{FF2B5EF4-FFF2-40B4-BE49-F238E27FC236}">
                <a16:creationId xmlns:a16="http://schemas.microsoft.com/office/drawing/2014/main" id="{05D9D936-ED51-DECC-FB05-15660C1845D9}"/>
              </a:ext>
            </a:extLst>
          </p:cNvPr>
          <p:cNvSpPr txBox="1"/>
          <p:nvPr/>
        </p:nvSpPr>
        <p:spPr>
          <a:xfrm>
            <a:off x="480999" y="1028343"/>
            <a:ext cx="5893675" cy="5016758"/>
          </a:xfrm>
          <a:prstGeom prst="rect">
            <a:avLst/>
          </a:prstGeom>
          <a:noFill/>
        </p:spPr>
        <p:txBody>
          <a:bodyPr wrap="square" rtlCol="0">
            <a:spAutoFit/>
          </a:bodyPr>
          <a:lstStyle/>
          <a:p>
            <a:r>
              <a:rPr lang="en-US" sz="1600" b="1" dirty="0">
                <a:latin typeface="Gill Sans MT" panose="020B0502020104020203" pitchFamily="34" charset="0"/>
              </a:rPr>
              <a:t>Our Background</a:t>
            </a:r>
          </a:p>
          <a:p>
            <a:r>
              <a:rPr lang="en-US" sz="1600" dirty="0">
                <a:latin typeface="Gill Sans MT" panose="020B0502020104020203" pitchFamily="34" charset="0"/>
              </a:rPr>
              <a:t>Experienced in blockchain development and healthcare data challenges. Passionate about fixing fragmented medical records through decentralized, patient-first solutions on XRP Ledger (XRPL).</a:t>
            </a:r>
          </a:p>
          <a:p>
            <a:endParaRPr lang="en-US" sz="1600" dirty="0">
              <a:latin typeface="Gill Sans MT" panose="020B0502020104020203" pitchFamily="34" charset="0"/>
            </a:endParaRPr>
          </a:p>
          <a:p>
            <a:r>
              <a:rPr lang="en-US" sz="1600" b="1" dirty="0">
                <a:latin typeface="Gill Sans MT" panose="020B0502020104020203" pitchFamily="34" charset="0"/>
              </a:rPr>
              <a:t>Our Mission</a:t>
            </a:r>
          </a:p>
          <a:p>
            <a:r>
              <a:rPr lang="en-US" sz="1600" dirty="0">
                <a:latin typeface="Gill Sans MT" panose="020B0502020104020203" pitchFamily="34" charset="0"/>
              </a:rPr>
              <a:t>Building the decentralized backbone for secure, interoperable medical data integrity—empowering patients with true ownership while enabling trusted access for providers.</a:t>
            </a:r>
          </a:p>
          <a:p>
            <a:endParaRPr lang="en-US" sz="1600" dirty="0">
              <a:latin typeface="Gill Sans MT" panose="020B0502020104020203" pitchFamily="34" charset="0"/>
            </a:endParaRPr>
          </a:p>
          <a:p>
            <a:r>
              <a:rPr lang="en-US" sz="1600" b="1" dirty="0">
                <a:latin typeface="Gill Sans MT" panose="020B0502020104020203" pitchFamily="34" charset="0"/>
              </a:rPr>
              <a:t>Why South Carolina?</a:t>
            </a:r>
          </a:p>
          <a:p>
            <a:r>
              <a:rPr lang="en-US" sz="1600" dirty="0">
                <a:latin typeface="Gill Sans MT" panose="020B0502020104020203" pitchFamily="34" charset="0"/>
              </a:rPr>
              <a:t>Headquartered in Mount Pleasant, SC. Prioritizing local pilots with MUSC, clinics, and medical facilities to drive healthcare innovation and economic impact in-state first.</a:t>
            </a:r>
          </a:p>
          <a:p>
            <a:endParaRPr lang="en-US" sz="1600" dirty="0">
              <a:latin typeface="Gill Sans MT" panose="020B0502020104020203" pitchFamily="34" charset="0"/>
            </a:endParaRPr>
          </a:p>
          <a:p>
            <a:r>
              <a:rPr lang="en-US" sz="1600" b="1" dirty="0">
                <a:latin typeface="Gill Sans MT" panose="020B0502020104020203" pitchFamily="34" charset="0"/>
              </a:rPr>
              <a:t>Current Stage</a:t>
            </a:r>
          </a:p>
          <a:p>
            <a:r>
              <a:rPr lang="en-US" sz="1600" dirty="0">
                <a:latin typeface="Gill Sans MT" panose="020B0502020104020203" pitchFamily="34" charset="0"/>
              </a:rPr>
              <a:t>Solo-founder led, highly coachable team focused on real-world utility. Actively seeking advisors, partners, and resources (e.g., SCRA network) to scale the protocol, complete integrations (Axelar bridge), and onboard clinical pilots.</a:t>
            </a:r>
          </a:p>
        </p:txBody>
      </p:sp>
      <p:pic>
        <p:nvPicPr>
          <p:cNvPr id="2" name="Picture 1">
            <a:extLst>
              <a:ext uri="{FF2B5EF4-FFF2-40B4-BE49-F238E27FC236}">
                <a16:creationId xmlns:a16="http://schemas.microsoft.com/office/drawing/2014/main" id="{C7A776C7-DF8C-71DF-88B1-7AC1BA1D101F}"/>
              </a:ext>
            </a:extLst>
          </p:cNvPr>
          <p:cNvPicPr>
            <a:picLocks noChangeAspect="1"/>
          </p:cNvPicPr>
          <p:nvPr/>
        </p:nvPicPr>
        <p:blipFill>
          <a:blip r:embed="rId2"/>
          <a:stretch>
            <a:fillRect/>
          </a:stretch>
        </p:blipFill>
        <p:spPr>
          <a:xfrm>
            <a:off x="6992772" y="2988434"/>
            <a:ext cx="4582992" cy="2859560"/>
          </a:xfrm>
          <a:prstGeom prst="rect">
            <a:avLst/>
          </a:prstGeom>
        </p:spPr>
      </p:pic>
      <p:sp>
        <p:nvSpPr>
          <p:cNvPr id="11" name="TextBox 10">
            <a:extLst>
              <a:ext uri="{FF2B5EF4-FFF2-40B4-BE49-F238E27FC236}">
                <a16:creationId xmlns:a16="http://schemas.microsoft.com/office/drawing/2014/main" id="{05CC5842-6B4D-F297-D26A-D2A4BAE801B8}"/>
              </a:ext>
            </a:extLst>
          </p:cNvPr>
          <p:cNvSpPr txBox="1"/>
          <p:nvPr/>
        </p:nvSpPr>
        <p:spPr>
          <a:xfrm>
            <a:off x="6975566" y="1028343"/>
            <a:ext cx="4600198" cy="1754326"/>
          </a:xfrm>
          <a:prstGeom prst="rect">
            <a:avLst/>
          </a:prstGeom>
          <a:noFill/>
        </p:spPr>
        <p:txBody>
          <a:bodyPr wrap="square" rtlCol="0">
            <a:spAutoFit/>
          </a:bodyPr>
          <a:lstStyle/>
          <a:p>
            <a:r>
              <a:rPr lang="en-US" b="1" dirty="0">
                <a:latin typeface="Gill Sans MT" panose="020B0502020104020203" pitchFamily="34" charset="0"/>
              </a:rPr>
              <a:t>Core Values</a:t>
            </a:r>
          </a:p>
          <a:p>
            <a:pPr marL="285750" indent="-285750">
              <a:buFont typeface="Arial" panose="020B0604020202020204" pitchFamily="34" charset="0"/>
              <a:buChar char="•"/>
            </a:pPr>
            <a:r>
              <a:rPr lang="en-US" dirty="0">
                <a:latin typeface="Gill Sans MT" panose="020B0502020104020203" pitchFamily="34" charset="0"/>
              </a:rPr>
              <a:t>Security First </a:t>
            </a:r>
          </a:p>
          <a:p>
            <a:pPr marL="285750" indent="-285750">
              <a:buFont typeface="Arial" panose="020B0604020202020204" pitchFamily="34" charset="0"/>
              <a:buChar char="•"/>
            </a:pPr>
            <a:r>
              <a:rPr lang="en-US" dirty="0">
                <a:latin typeface="Gill Sans MT" panose="020B0502020104020203" pitchFamily="34" charset="0"/>
              </a:rPr>
              <a:t>Patient Sovereignty </a:t>
            </a:r>
          </a:p>
          <a:p>
            <a:pPr marL="285750" indent="-285750">
              <a:buFont typeface="Arial" panose="020B0604020202020204" pitchFamily="34" charset="0"/>
              <a:buChar char="•"/>
            </a:pPr>
            <a:r>
              <a:rPr lang="en-US" dirty="0">
                <a:latin typeface="Gill Sans MT" panose="020B0502020104020203" pitchFamily="34" charset="0"/>
              </a:rPr>
              <a:t>Transparent &amp; Long-Term Building</a:t>
            </a:r>
          </a:p>
          <a:p>
            <a:pPr marL="285750" indent="-285750">
              <a:buFont typeface="Arial" panose="020B0604020202020204" pitchFamily="34" charset="0"/>
              <a:buChar char="•"/>
            </a:pPr>
            <a:r>
              <a:rPr lang="en-US" dirty="0">
                <a:latin typeface="Gill Sans MT" panose="020B0502020104020203" pitchFamily="34" charset="0"/>
              </a:rPr>
              <a:t>Real Utility Over Hype</a:t>
            </a:r>
          </a:p>
          <a:p>
            <a:endParaRPr lang="en-US" dirty="0"/>
          </a:p>
        </p:txBody>
      </p:sp>
    </p:spTree>
    <p:extLst>
      <p:ext uri="{BB962C8B-B14F-4D97-AF65-F5344CB8AC3E}">
        <p14:creationId xmlns:p14="http://schemas.microsoft.com/office/powerpoint/2010/main" val="33028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5B79F344-694A-1B5D-AFEB-3E7DBF888B9A}"/>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010B32C-D9E0-7E8A-EA95-6EBFA10ACDB1}"/>
              </a:ext>
            </a:extLst>
          </p:cNvPr>
          <p:cNvSpPr>
            <a:spLocks noGrp="1"/>
          </p:cNvSpPr>
          <p:nvPr>
            <p:ph type="sldNum" sz="quarter" idx="11"/>
          </p:nvPr>
        </p:nvSpPr>
        <p:spPr/>
        <p:txBody>
          <a:bodyPr/>
          <a:lstStyle/>
          <a:p>
            <a:fld id="{EECC7194-A4D0-457B-9D3E-53681723AFF7}" type="slidenum">
              <a:rPr lang="en-US" smtClean="0"/>
              <a:pPr/>
              <a:t>3</a:t>
            </a:fld>
            <a:endParaRPr lang="en-US" dirty="0"/>
          </a:p>
        </p:txBody>
      </p:sp>
      <p:sp>
        <p:nvSpPr>
          <p:cNvPr id="4" name="Title 3">
            <a:extLst>
              <a:ext uri="{FF2B5EF4-FFF2-40B4-BE49-F238E27FC236}">
                <a16:creationId xmlns:a16="http://schemas.microsoft.com/office/drawing/2014/main" id="{6EC52DF9-8A31-FD92-DDE1-4BC4A3916D16}"/>
              </a:ext>
            </a:extLst>
          </p:cNvPr>
          <p:cNvSpPr>
            <a:spLocks noGrp="1"/>
          </p:cNvSpPr>
          <p:nvPr>
            <p:ph type="title"/>
          </p:nvPr>
        </p:nvSpPr>
        <p:spPr>
          <a:xfrm>
            <a:off x="683888" y="494678"/>
            <a:ext cx="7560000" cy="370166"/>
          </a:xfrm>
        </p:spPr>
        <p:txBody>
          <a:bodyPr/>
          <a:lstStyle/>
          <a:p>
            <a:r>
              <a:rPr lang="en-US" dirty="0"/>
              <a:t>Problem</a:t>
            </a:r>
          </a:p>
        </p:txBody>
      </p:sp>
      <p:sp>
        <p:nvSpPr>
          <p:cNvPr id="6" name="TextBox 5">
            <a:extLst>
              <a:ext uri="{FF2B5EF4-FFF2-40B4-BE49-F238E27FC236}">
                <a16:creationId xmlns:a16="http://schemas.microsoft.com/office/drawing/2014/main" id="{2294C812-8BF9-2486-F734-17931ADE343B}"/>
              </a:ext>
            </a:extLst>
          </p:cNvPr>
          <p:cNvSpPr txBox="1"/>
          <p:nvPr/>
        </p:nvSpPr>
        <p:spPr>
          <a:xfrm>
            <a:off x="480999" y="1028343"/>
            <a:ext cx="5589129" cy="6063198"/>
          </a:xfrm>
          <a:prstGeom prst="rect">
            <a:avLst/>
          </a:prstGeom>
          <a:noFill/>
        </p:spPr>
        <p:txBody>
          <a:bodyPr wrap="square" rtlCol="0">
            <a:spAutoFit/>
          </a:bodyPr>
          <a:lstStyle/>
          <a:p>
            <a:r>
              <a:rPr lang="en-US" sz="1600" dirty="0">
                <a:latin typeface="Gill Sans MT" panose="020B0502020104020203" pitchFamily="34" charset="0"/>
              </a:rPr>
              <a:t>Healthcare data is fragmented, insecure, and lacks true patient control.  </a:t>
            </a:r>
          </a:p>
          <a:p>
            <a:endParaRPr lang="en-US" sz="1600" dirty="0">
              <a:latin typeface="Gill Sans MT" panose="020B0502020104020203" pitchFamily="34" charset="0"/>
            </a:endParaRPr>
          </a:p>
          <a:p>
            <a:r>
              <a:rPr lang="en-US" sz="1600" b="1" dirty="0">
                <a:latin typeface="Gill Sans MT" panose="020B0502020104020203" pitchFamily="34" charset="0"/>
              </a:rPr>
              <a:t>Key Pains:  </a:t>
            </a:r>
          </a:p>
          <a:p>
            <a:pPr marL="285750" indent="-285750">
              <a:buFont typeface="Arial" panose="020B0604020202020204" pitchFamily="34" charset="0"/>
              <a:buChar char="•"/>
            </a:pPr>
            <a:r>
              <a:rPr lang="en-US" sz="1600" dirty="0">
                <a:latin typeface="Gill Sans MT" panose="020B0502020104020203" pitchFamily="34" charset="0"/>
              </a:rPr>
              <a:t>Siloed records across providers → medical errors, care delays, redundant tests  </a:t>
            </a:r>
          </a:p>
          <a:p>
            <a:pPr marL="285750" indent="-285750">
              <a:buFont typeface="Arial" panose="020B0604020202020204" pitchFamily="34" charset="0"/>
              <a:buChar char="•"/>
            </a:pPr>
            <a:r>
              <a:rPr lang="en-US" sz="1600" dirty="0">
                <a:latin typeface="Gill Sans MT" panose="020B0502020104020203" pitchFamily="34" charset="0"/>
              </a:rPr>
              <a:t>Privacy breaches &amp; rising cyber threats  </a:t>
            </a:r>
          </a:p>
          <a:p>
            <a:pPr marL="285750" indent="-285750">
              <a:buFont typeface="Arial" panose="020B0604020202020204" pitchFamily="34" charset="0"/>
              <a:buChar char="•"/>
            </a:pPr>
            <a:r>
              <a:rPr lang="en-US" sz="1600" dirty="0">
                <a:latin typeface="Gill Sans MT" panose="020B0502020104020203" pitchFamily="34" charset="0"/>
              </a:rPr>
              <a:t>No patient ownership or easy interoperability  </a:t>
            </a:r>
          </a:p>
          <a:p>
            <a:pPr marL="285750" indent="-285750">
              <a:buFont typeface="Arial" panose="020B0604020202020204" pitchFamily="34" charset="0"/>
              <a:buChar char="•"/>
            </a:pPr>
            <a:r>
              <a:rPr lang="en-US" sz="1600" dirty="0">
                <a:latin typeface="Gill Sans MT" panose="020B0502020104020203" pitchFamily="34" charset="0"/>
              </a:rPr>
              <a:t>Compliance challenges (e.g., HIPAA)</a:t>
            </a:r>
          </a:p>
          <a:p>
            <a:endParaRPr lang="en-US" sz="1600" b="1" dirty="0">
              <a:latin typeface="Gill Sans MT" panose="020B0502020104020203" pitchFamily="34" charset="0"/>
            </a:endParaRPr>
          </a:p>
          <a:p>
            <a:r>
              <a:rPr lang="en-US" sz="1600" b="1" dirty="0">
                <a:latin typeface="Gill Sans MT" panose="020B0502020104020203" pitchFamily="34" charset="0"/>
              </a:rPr>
              <a:t>US-Wide Impact:</a:t>
            </a:r>
          </a:p>
          <a:p>
            <a:r>
              <a:rPr lang="en-US" sz="1600" dirty="0">
                <a:latin typeface="Gill Sans MT" panose="020B0502020104020203" pitchFamily="34" charset="0"/>
              </a:rPr>
              <a:t>Fragmented / "dirty" data costs the US healthcare system </a:t>
            </a:r>
            <a:r>
              <a:rPr lang="en-US" sz="1600" b="1" dirty="0">
                <a:latin typeface="Gill Sans MT" panose="020B0502020104020203" pitchFamily="34" charset="0"/>
              </a:rPr>
              <a:t>~$300 billion </a:t>
            </a:r>
            <a:r>
              <a:rPr lang="en-US" sz="1600" dirty="0">
                <a:latin typeface="Gill Sans MT" panose="020B0502020104020203" pitchFamily="34" charset="0"/>
              </a:rPr>
              <a:t>annually — about 14% of total industry expenses from mismanagement, redundancies, and inefficiencies (industry estimates, 2024–2025 analyses).</a:t>
            </a:r>
          </a:p>
          <a:p>
            <a:endParaRPr lang="en-US" sz="1600" dirty="0">
              <a:latin typeface="Gill Sans MT" panose="020B0502020104020203" pitchFamily="34" charset="0"/>
            </a:endParaRPr>
          </a:p>
          <a:p>
            <a:r>
              <a:rPr lang="en-US" sz="1600" b="1" dirty="0">
                <a:latin typeface="Gill Sans MT" panose="020B0502020104020203" pitchFamily="34" charset="0"/>
              </a:rPr>
              <a:t>South Carolina Relevance:</a:t>
            </a:r>
          </a:p>
          <a:p>
            <a:r>
              <a:rPr lang="en-US" sz="1600" dirty="0">
                <a:latin typeface="Gill Sans MT" panose="020B0502020104020203" pitchFamily="34" charset="0"/>
              </a:rPr>
              <a:t>These issues hit regional networks hard, where siloed data hinders coordination in systems serving millions (e.g., MUSC reaches 2.4M patients statewide). Leads to worse outcomes, higher local costs, and barriers to personalized care in SC communities.</a:t>
            </a:r>
          </a:p>
          <a:p>
            <a:endParaRPr lang="en-US" b="1" dirty="0">
              <a:latin typeface="Gill Sans MT" panose="020B0502020104020203" pitchFamily="34" charset="0"/>
            </a:endParaRPr>
          </a:p>
          <a:p>
            <a:endParaRPr lang="en-US" dirty="0"/>
          </a:p>
        </p:txBody>
      </p:sp>
      <p:pic>
        <p:nvPicPr>
          <p:cNvPr id="8" name="Picture 7">
            <a:extLst>
              <a:ext uri="{FF2B5EF4-FFF2-40B4-BE49-F238E27FC236}">
                <a16:creationId xmlns:a16="http://schemas.microsoft.com/office/drawing/2014/main" id="{A3B7F9AB-0806-898B-9EFF-935111C1A4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28382" y="1666807"/>
            <a:ext cx="5589129" cy="3524385"/>
          </a:xfrm>
          <a:prstGeom prst="rect">
            <a:avLst/>
          </a:prstGeom>
        </p:spPr>
      </p:pic>
    </p:spTree>
    <p:extLst>
      <p:ext uri="{BB962C8B-B14F-4D97-AF65-F5344CB8AC3E}">
        <p14:creationId xmlns:p14="http://schemas.microsoft.com/office/powerpoint/2010/main" val="3092959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A8F182AF-26A5-328D-BC11-0B6577627946}"/>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DCD5583-1602-46F8-6E6B-61E7A928900E}"/>
              </a:ext>
            </a:extLst>
          </p:cNvPr>
          <p:cNvSpPr>
            <a:spLocks noGrp="1"/>
          </p:cNvSpPr>
          <p:nvPr>
            <p:ph type="sldNum" sz="quarter" idx="11"/>
          </p:nvPr>
        </p:nvSpPr>
        <p:spPr/>
        <p:txBody>
          <a:bodyPr/>
          <a:lstStyle/>
          <a:p>
            <a:fld id="{EECC7194-A4D0-457B-9D3E-53681723AFF7}" type="slidenum">
              <a:rPr lang="en-US" smtClean="0"/>
              <a:pPr/>
              <a:t>4</a:t>
            </a:fld>
            <a:endParaRPr lang="en-US" dirty="0"/>
          </a:p>
        </p:txBody>
      </p:sp>
      <p:sp>
        <p:nvSpPr>
          <p:cNvPr id="4" name="Title 3">
            <a:extLst>
              <a:ext uri="{FF2B5EF4-FFF2-40B4-BE49-F238E27FC236}">
                <a16:creationId xmlns:a16="http://schemas.microsoft.com/office/drawing/2014/main" id="{9B68137F-1FF4-D589-55AD-9DC5A18FA307}"/>
              </a:ext>
            </a:extLst>
          </p:cNvPr>
          <p:cNvSpPr>
            <a:spLocks noGrp="1"/>
          </p:cNvSpPr>
          <p:nvPr>
            <p:ph type="title"/>
          </p:nvPr>
        </p:nvSpPr>
        <p:spPr>
          <a:xfrm>
            <a:off x="683888" y="494678"/>
            <a:ext cx="7560000" cy="370166"/>
          </a:xfrm>
        </p:spPr>
        <p:txBody>
          <a:bodyPr/>
          <a:lstStyle/>
          <a:p>
            <a:r>
              <a:rPr lang="en-US" dirty="0"/>
              <a:t>Solution</a:t>
            </a:r>
          </a:p>
        </p:txBody>
      </p:sp>
      <p:sp>
        <p:nvSpPr>
          <p:cNvPr id="6" name="TextBox 5">
            <a:extLst>
              <a:ext uri="{FF2B5EF4-FFF2-40B4-BE49-F238E27FC236}">
                <a16:creationId xmlns:a16="http://schemas.microsoft.com/office/drawing/2014/main" id="{FB973FE1-2D97-2353-66FE-7835B2633EEA}"/>
              </a:ext>
            </a:extLst>
          </p:cNvPr>
          <p:cNvSpPr txBox="1"/>
          <p:nvPr/>
        </p:nvSpPr>
        <p:spPr>
          <a:xfrm>
            <a:off x="480999" y="1028343"/>
            <a:ext cx="5589129" cy="4893647"/>
          </a:xfrm>
          <a:prstGeom prst="rect">
            <a:avLst/>
          </a:prstGeom>
          <a:noFill/>
        </p:spPr>
        <p:txBody>
          <a:bodyPr wrap="square" rtlCol="0">
            <a:spAutoFit/>
          </a:bodyPr>
          <a:lstStyle/>
          <a:p>
            <a:pPr marL="342900" indent="-342900">
              <a:buFont typeface="Arial" panose="020B0604020202020204" pitchFamily="34" charset="0"/>
              <a:buChar char="•"/>
            </a:pPr>
            <a:r>
              <a:rPr lang="en-US" sz="2000" b="1" dirty="0">
                <a:latin typeface="Gill Sans MT" panose="020B0502020104020203" pitchFamily="34" charset="0"/>
              </a:rPr>
              <a:t>Solus Protocol:</a:t>
            </a:r>
          </a:p>
          <a:p>
            <a:pPr marL="800100" lvl="1" indent="-342900">
              <a:buFont typeface="Wingdings" panose="05000000000000000000" pitchFamily="2" charset="2"/>
              <a:buChar char="q"/>
            </a:pPr>
            <a:r>
              <a:rPr lang="en-US" sz="2000" dirty="0">
                <a:latin typeface="Gill Sans MT" panose="020B0502020104020203" pitchFamily="34" charset="0"/>
              </a:rPr>
              <a:t>Decentralized blockchain protocol on XRP Ledger (XRPL) for tamper-proof, patient-sovereign medical data</a:t>
            </a:r>
          </a:p>
          <a:p>
            <a:pPr marL="342900" indent="-342900">
              <a:buFont typeface="Wingdings" panose="05000000000000000000" pitchFamily="2" charset="2"/>
              <a:buChar char="q"/>
            </a:pPr>
            <a:endParaRPr lang="en-US" sz="2000" dirty="0">
              <a:latin typeface="Gill Sans MT" panose="020B0502020104020203" pitchFamily="34" charset="0"/>
            </a:endParaRPr>
          </a:p>
          <a:p>
            <a:pPr marL="800100" lvl="1" indent="-342900">
              <a:buFont typeface="Wingdings" panose="05000000000000000000" pitchFamily="2" charset="2"/>
              <a:buChar char="q"/>
            </a:pPr>
            <a:r>
              <a:rPr lang="en-US" sz="2000" dirty="0">
                <a:latin typeface="Gill Sans MT" panose="020B0502020104020203" pitchFamily="34" charset="0"/>
              </a:rPr>
              <a:t>Enables secure storage, privacy-preserving sharing, verifiable integrity</a:t>
            </a:r>
          </a:p>
          <a:p>
            <a:pPr marL="342900" indent="-342900">
              <a:buFont typeface="Wingdings" panose="05000000000000000000" pitchFamily="2" charset="2"/>
              <a:buChar char="q"/>
            </a:pPr>
            <a:endParaRPr lang="en-US" sz="2000" dirty="0">
              <a:latin typeface="Gill Sans MT" panose="020B0502020104020203" pitchFamily="34" charset="0"/>
            </a:endParaRPr>
          </a:p>
          <a:p>
            <a:pPr marL="800100" lvl="1" indent="-342900">
              <a:buFont typeface="Wingdings" panose="05000000000000000000" pitchFamily="2" charset="2"/>
              <a:buChar char="q"/>
            </a:pPr>
            <a:r>
              <a:rPr lang="en-US" sz="2000" dirty="0">
                <a:latin typeface="Gill Sans MT" panose="020B0502020104020203" pitchFamily="34" charset="0"/>
              </a:rPr>
              <a:t>Patient controls access; Providers get seamless, compliant (HIPAA-aligned) interoperability</a:t>
            </a:r>
          </a:p>
          <a:p>
            <a:pPr marL="342900" indent="-342900">
              <a:buFont typeface="Wingdings" panose="05000000000000000000" pitchFamily="2" charset="2"/>
              <a:buChar char="q"/>
            </a:pPr>
            <a:endParaRPr lang="en-US" sz="2000" dirty="0">
              <a:latin typeface="Gill Sans MT" panose="020B0502020104020203" pitchFamily="34" charset="0"/>
            </a:endParaRPr>
          </a:p>
          <a:p>
            <a:pPr marL="800100" lvl="1" indent="-342900">
              <a:buFont typeface="Wingdings" panose="05000000000000000000" pitchFamily="2" charset="2"/>
              <a:buChar char="q"/>
            </a:pPr>
            <a:r>
              <a:rPr lang="en-US" sz="2000" dirty="0">
                <a:latin typeface="Gill Sans MT" panose="020B0502020104020203" pitchFamily="34" charset="0"/>
              </a:rPr>
              <a:t>Enterprise SDKs for easy integration</a:t>
            </a:r>
          </a:p>
          <a:p>
            <a:endParaRPr lang="en-US" sz="1600" dirty="0">
              <a:latin typeface="Gill Sans MT" panose="020B0502020104020203" pitchFamily="34" charset="0"/>
            </a:endParaRPr>
          </a:p>
          <a:p>
            <a:endParaRPr lang="en-US" b="1" dirty="0">
              <a:latin typeface="Gill Sans MT" panose="020B0502020104020203" pitchFamily="34" charset="0"/>
            </a:endParaRPr>
          </a:p>
          <a:p>
            <a:endParaRPr lang="en-US" dirty="0"/>
          </a:p>
        </p:txBody>
      </p:sp>
      <p:pic>
        <p:nvPicPr>
          <p:cNvPr id="8" name="Picture 7">
            <a:extLst>
              <a:ext uri="{FF2B5EF4-FFF2-40B4-BE49-F238E27FC236}">
                <a16:creationId xmlns:a16="http://schemas.microsoft.com/office/drawing/2014/main" id="{74C4941F-3F40-2512-20DA-11F7F881C83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319889" y="679761"/>
            <a:ext cx="5255875" cy="5255875"/>
          </a:xfrm>
          <a:prstGeom prst="rect">
            <a:avLst/>
          </a:prstGeom>
        </p:spPr>
      </p:pic>
    </p:spTree>
    <p:extLst>
      <p:ext uri="{BB962C8B-B14F-4D97-AF65-F5344CB8AC3E}">
        <p14:creationId xmlns:p14="http://schemas.microsoft.com/office/powerpoint/2010/main" val="1257845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466F8ED1-3685-2846-3878-27B14D833FBA}"/>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5ADC403-F093-83EB-1790-2BF210FA8B6A}"/>
              </a:ext>
            </a:extLst>
          </p:cNvPr>
          <p:cNvSpPr>
            <a:spLocks noGrp="1"/>
          </p:cNvSpPr>
          <p:nvPr>
            <p:ph type="sldNum" sz="quarter" idx="11"/>
          </p:nvPr>
        </p:nvSpPr>
        <p:spPr/>
        <p:txBody>
          <a:bodyPr/>
          <a:lstStyle/>
          <a:p>
            <a:fld id="{EECC7194-A4D0-457B-9D3E-53681723AFF7}" type="slidenum">
              <a:rPr lang="en-US" smtClean="0"/>
              <a:pPr/>
              <a:t>5</a:t>
            </a:fld>
            <a:endParaRPr lang="en-US" dirty="0"/>
          </a:p>
        </p:txBody>
      </p:sp>
      <p:sp>
        <p:nvSpPr>
          <p:cNvPr id="4" name="Title 3">
            <a:extLst>
              <a:ext uri="{FF2B5EF4-FFF2-40B4-BE49-F238E27FC236}">
                <a16:creationId xmlns:a16="http://schemas.microsoft.com/office/drawing/2014/main" id="{3B771937-8B8C-BFFD-13F1-04C056C17969}"/>
              </a:ext>
            </a:extLst>
          </p:cNvPr>
          <p:cNvSpPr>
            <a:spLocks noGrp="1"/>
          </p:cNvSpPr>
          <p:nvPr>
            <p:ph type="title"/>
          </p:nvPr>
        </p:nvSpPr>
        <p:spPr>
          <a:xfrm>
            <a:off x="683888" y="494678"/>
            <a:ext cx="7560000" cy="370166"/>
          </a:xfrm>
        </p:spPr>
        <p:txBody>
          <a:bodyPr/>
          <a:lstStyle/>
          <a:p>
            <a:r>
              <a:rPr lang="en-US" dirty="0"/>
              <a:t>Product &amp; technology</a:t>
            </a:r>
          </a:p>
        </p:txBody>
      </p:sp>
      <p:sp>
        <p:nvSpPr>
          <p:cNvPr id="6" name="TextBox 5">
            <a:extLst>
              <a:ext uri="{FF2B5EF4-FFF2-40B4-BE49-F238E27FC236}">
                <a16:creationId xmlns:a16="http://schemas.microsoft.com/office/drawing/2014/main" id="{174BBE10-43EB-CAFF-5E3B-2A9E1011368C}"/>
              </a:ext>
            </a:extLst>
          </p:cNvPr>
          <p:cNvSpPr txBox="1"/>
          <p:nvPr/>
        </p:nvSpPr>
        <p:spPr>
          <a:xfrm>
            <a:off x="481000" y="1028343"/>
            <a:ext cx="4352257" cy="3970318"/>
          </a:xfrm>
          <a:prstGeom prst="rect">
            <a:avLst/>
          </a:prstGeom>
          <a:noFill/>
        </p:spPr>
        <p:txBody>
          <a:bodyPr wrap="square" rtlCol="0">
            <a:spAutoFit/>
          </a:bodyPr>
          <a:lstStyle/>
          <a:p>
            <a:r>
              <a:rPr lang="en-US" sz="2000" b="1" dirty="0">
                <a:latin typeface="Gill Sans MT" panose="020B0502020104020203" pitchFamily="34" charset="0"/>
              </a:rPr>
              <a:t>Current Status: </a:t>
            </a:r>
          </a:p>
          <a:p>
            <a:r>
              <a:rPr lang="en-US" sz="2000" dirty="0">
                <a:latin typeface="Gill Sans MT" panose="020B0502020104020203" pitchFamily="34" charset="0"/>
              </a:rPr>
              <a:t>Working protocol on XRPL with token ($SLS), treasury security (locks), bridging (Axelar integration in progress)</a:t>
            </a:r>
          </a:p>
          <a:p>
            <a:r>
              <a:rPr lang="en-US" sz="2000" dirty="0">
                <a:latin typeface="Gill Sans MT" panose="020B0502020104020203" pitchFamily="34" charset="0"/>
              </a:rPr>
              <a:t> </a:t>
            </a:r>
          </a:p>
          <a:p>
            <a:r>
              <a:rPr lang="en-US" sz="2000" b="1" dirty="0">
                <a:latin typeface="Gill Sans MT" panose="020B0502020104020203" pitchFamily="34" charset="0"/>
              </a:rPr>
              <a:t>Key Features: </a:t>
            </a:r>
          </a:p>
          <a:p>
            <a:r>
              <a:rPr lang="en-US" sz="2000" dirty="0">
                <a:latin typeface="Gill Sans MT" panose="020B0502020104020203" pitchFamily="34" charset="0"/>
              </a:rPr>
              <a:t>Immutable records, patient permissions, </a:t>
            </a:r>
          </a:p>
          <a:p>
            <a:r>
              <a:rPr lang="en-US" sz="2000" dirty="0">
                <a:latin typeface="Gill Sans MT" panose="020B0502020104020203" pitchFamily="34" charset="0"/>
              </a:rPr>
              <a:t>anti-tamper, scalability via XRPL</a:t>
            </a:r>
          </a:p>
          <a:p>
            <a:endParaRPr lang="en-US" sz="2000" dirty="0">
              <a:latin typeface="Gill Sans MT" panose="020B0502020104020203" pitchFamily="34" charset="0"/>
            </a:endParaRPr>
          </a:p>
          <a:p>
            <a:endParaRPr lang="en-US" sz="2000" dirty="0">
              <a:latin typeface="Gill Sans MT" panose="020B0502020104020203" pitchFamily="34" charset="0"/>
            </a:endParaRPr>
          </a:p>
          <a:p>
            <a:endParaRPr lang="en-US" sz="1600" dirty="0">
              <a:latin typeface="Gill Sans MT" panose="020B0502020104020203" pitchFamily="34" charset="0"/>
            </a:endParaRPr>
          </a:p>
          <a:p>
            <a:endParaRPr lang="en-US" b="1" dirty="0">
              <a:latin typeface="Gill Sans MT" panose="020B0502020104020203" pitchFamily="34" charset="0"/>
            </a:endParaRPr>
          </a:p>
          <a:p>
            <a:endParaRPr lang="en-US" dirty="0"/>
          </a:p>
        </p:txBody>
      </p:sp>
      <p:sp>
        <p:nvSpPr>
          <p:cNvPr id="17" name="TextBox 16">
            <a:extLst>
              <a:ext uri="{FF2B5EF4-FFF2-40B4-BE49-F238E27FC236}">
                <a16:creationId xmlns:a16="http://schemas.microsoft.com/office/drawing/2014/main" id="{3DD7E8DF-E3C4-6EF5-1663-DCEAADFE86E9}"/>
              </a:ext>
            </a:extLst>
          </p:cNvPr>
          <p:cNvSpPr txBox="1"/>
          <p:nvPr/>
        </p:nvSpPr>
        <p:spPr>
          <a:xfrm>
            <a:off x="6121872" y="982176"/>
            <a:ext cx="5589129" cy="1815882"/>
          </a:xfrm>
          <a:prstGeom prst="rect">
            <a:avLst/>
          </a:prstGeom>
          <a:noFill/>
        </p:spPr>
        <p:txBody>
          <a:bodyPr wrap="square" rtlCol="0">
            <a:spAutoFit/>
          </a:bodyPr>
          <a:lstStyle/>
          <a:p>
            <a:r>
              <a:rPr lang="en-US" sz="2000" b="1" dirty="0">
                <a:latin typeface="Gill Sans MT" panose="020B0502020104020203" pitchFamily="34" charset="0"/>
              </a:rPr>
              <a:t>Defensibility: </a:t>
            </a:r>
          </a:p>
          <a:p>
            <a:r>
              <a:rPr lang="en-US" sz="2000" dirty="0">
                <a:latin typeface="Gill Sans MT" panose="020B0502020104020203" pitchFamily="34" charset="0"/>
              </a:rPr>
              <a:t>Novel Protocol Design + Open-Source (Apache 2.0) for Adoption + Future Proprietary Layers</a:t>
            </a:r>
          </a:p>
          <a:p>
            <a:endParaRPr lang="en-US" sz="1600" dirty="0">
              <a:latin typeface="Gill Sans MT" panose="020B0502020104020203" pitchFamily="34" charset="0"/>
            </a:endParaRPr>
          </a:p>
          <a:p>
            <a:endParaRPr lang="en-US" b="1" dirty="0">
              <a:latin typeface="Gill Sans MT" panose="020B0502020104020203" pitchFamily="34" charset="0"/>
            </a:endParaRPr>
          </a:p>
          <a:p>
            <a:endParaRPr lang="en-US" dirty="0"/>
          </a:p>
        </p:txBody>
      </p:sp>
      <p:pic>
        <p:nvPicPr>
          <p:cNvPr id="19" name="Picture 18">
            <a:extLst>
              <a:ext uri="{FF2B5EF4-FFF2-40B4-BE49-F238E27FC236}">
                <a16:creationId xmlns:a16="http://schemas.microsoft.com/office/drawing/2014/main" id="{FAAF943A-F422-E2D6-BE3B-685B2AFFF6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6297" y="2190619"/>
            <a:ext cx="5279467" cy="3743619"/>
          </a:xfrm>
          <a:prstGeom prst="rect">
            <a:avLst/>
          </a:prstGeom>
        </p:spPr>
      </p:pic>
      <p:pic>
        <p:nvPicPr>
          <p:cNvPr id="2" name="Picture 1">
            <a:extLst>
              <a:ext uri="{FF2B5EF4-FFF2-40B4-BE49-F238E27FC236}">
                <a16:creationId xmlns:a16="http://schemas.microsoft.com/office/drawing/2014/main" id="{5555B3A0-CA3C-EF98-34A1-01F97B347BE6}"/>
              </a:ext>
            </a:extLst>
          </p:cNvPr>
          <p:cNvPicPr>
            <a:picLocks noChangeAspect="1"/>
          </p:cNvPicPr>
          <p:nvPr/>
        </p:nvPicPr>
        <p:blipFill>
          <a:blip r:embed="rId3"/>
          <a:stretch>
            <a:fillRect/>
          </a:stretch>
        </p:blipFill>
        <p:spPr>
          <a:xfrm>
            <a:off x="1207151" y="3429000"/>
            <a:ext cx="2899954" cy="2899954"/>
          </a:xfrm>
          <a:prstGeom prst="rect">
            <a:avLst/>
          </a:prstGeom>
        </p:spPr>
      </p:pic>
    </p:spTree>
    <p:extLst>
      <p:ext uri="{BB962C8B-B14F-4D97-AF65-F5344CB8AC3E}">
        <p14:creationId xmlns:p14="http://schemas.microsoft.com/office/powerpoint/2010/main" val="2957563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32F2A5D9-3F36-1988-493E-B6909F49847F}"/>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BFE5A54-D284-1743-7ACC-EF0FA24DB9E9}"/>
              </a:ext>
            </a:extLst>
          </p:cNvPr>
          <p:cNvSpPr>
            <a:spLocks noGrp="1"/>
          </p:cNvSpPr>
          <p:nvPr>
            <p:ph type="sldNum" sz="quarter" idx="11"/>
          </p:nvPr>
        </p:nvSpPr>
        <p:spPr/>
        <p:txBody>
          <a:bodyPr/>
          <a:lstStyle/>
          <a:p>
            <a:fld id="{EECC7194-A4D0-457B-9D3E-53681723AFF7}" type="slidenum">
              <a:rPr lang="en-US" smtClean="0"/>
              <a:pPr/>
              <a:t>6</a:t>
            </a:fld>
            <a:endParaRPr lang="en-US" dirty="0"/>
          </a:p>
        </p:txBody>
      </p:sp>
      <p:sp>
        <p:nvSpPr>
          <p:cNvPr id="4" name="Title 3">
            <a:extLst>
              <a:ext uri="{FF2B5EF4-FFF2-40B4-BE49-F238E27FC236}">
                <a16:creationId xmlns:a16="http://schemas.microsoft.com/office/drawing/2014/main" id="{C36F0584-17AC-152A-019E-06D61BD84292}"/>
              </a:ext>
            </a:extLst>
          </p:cNvPr>
          <p:cNvSpPr>
            <a:spLocks noGrp="1"/>
          </p:cNvSpPr>
          <p:nvPr>
            <p:ph type="title"/>
          </p:nvPr>
        </p:nvSpPr>
        <p:spPr>
          <a:xfrm>
            <a:off x="683888" y="494678"/>
            <a:ext cx="7560000" cy="370166"/>
          </a:xfrm>
        </p:spPr>
        <p:txBody>
          <a:bodyPr/>
          <a:lstStyle/>
          <a:p>
            <a:r>
              <a:rPr lang="en-US" dirty="0"/>
              <a:t>Market opportunity</a:t>
            </a:r>
          </a:p>
        </p:txBody>
      </p:sp>
      <p:sp>
        <p:nvSpPr>
          <p:cNvPr id="6" name="TextBox 5">
            <a:extLst>
              <a:ext uri="{FF2B5EF4-FFF2-40B4-BE49-F238E27FC236}">
                <a16:creationId xmlns:a16="http://schemas.microsoft.com/office/drawing/2014/main" id="{5646D1DB-DFA0-8A9C-2378-EE4DD07FA4F1}"/>
              </a:ext>
            </a:extLst>
          </p:cNvPr>
          <p:cNvSpPr txBox="1"/>
          <p:nvPr/>
        </p:nvSpPr>
        <p:spPr>
          <a:xfrm>
            <a:off x="480999" y="1028343"/>
            <a:ext cx="4404510" cy="6432530"/>
          </a:xfrm>
          <a:prstGeom prst="rect">
            <a:avLst/>
          </a:prstGeom>
          <a:noFill/>
        </p:spPr>
        <p:txBody>
          <a:bodyPr wrap="square" rtlCol="0">
            <a:spAutoFit/>
          </a:bodyPr>
          <a:lstStyle/>
          <a:p>
            <a:pPr algn="ctr"/>
            <a:r>
              <a:rPr lang="en-US" sz="2000" b="1" dirty="0">
                <a:latin typeface="Gill Sans MT" panose="020B0502020104020203" pitchFamily="34" charset="0"/>
              </a:rPr>
              <a:t>Who Uses It: </a:t>
            </a:r>
          </a:p>
          <a:p>
            <a:r>
              <a:rPr lang="en-US" sz="2000" dirty="0">
                <a:latin typeface="Gill Sans MT" panose="020B0502020104020203" pitchFamily="34" charset="0"/>
              </a:rPr>
              <a:t>Healthcare providers (MUSC, SC clinics/hospitals), patients, EHR vendors</a:t>
            </a:r>
          </a:p>
          <a:p>
            <a:pPr marL="342900" indent="-342900">
              <a:buFont typeface="Arial" panose="020B0604020202020204" pitchFamily="34" charset="0"/>
              <a:buChar char="•"/>
            </a:pPr>
            <a:endParaRPr lang="en-US" sz="2000" dirty="0">
              <a:latin typeface="Gill Sans MT" panose="020B0502020104020203" pitchFamily="34" charset="0"/>
            </a:endParaRPr>
          </a:p>
          <a:p>
            <a:pPr algn="ctr"/>
            <a:r>
              <a:rPr lang="en-US" sz="2000" b="1" dirty="0">
                <a:latin typeface="Gill Sans MT" panose="020B0502020104020203" pitchFamily="34" charset="0"/>
              </a:rPr>
              <a:t>Total Addressable Market:</a:t>
            </a:r>
          </a:p>
          <a:p>
            <a:r>
              <a:rPr lang="en-US" sz="2000" dirty="0">
                <a:latin typeface="Gill Sans MT" panose="020B0502020104020203" pitchFamily="34" charset="0"/>
              </a:rPr>
              <a:t>Blockchain in healthcare ~$11B (2024) → $200B+ by 2030 (CAGR 60%+)</a:t>
            </a:r>
          </a:p>
          <a:p>
            <a:pPr marL="342900" indent="-342900">
              <a:buFont typeface="Arial" panose="020B0604020202020204" pitchFamily="34" charset="0"/>
              <a:buChar char="•"/>
            </a:pPr>
            <a:endParaRPr lang="en-US" sz="2000" dirty="0">
              <a:latin typeface="Gill Sans MT" panose="020B0502020104020203" pitchFamily="34" charset="0"/>
            </a:endParaRPr>
          </a:p>
          <a:p>
            <a:pPr algn="ctr"/>
            <a:r>
              <a:rPr lang="en-US" sz="2000" b="1" dirty="0">
                <a:latin typeface="Gill Sans MT" panose="020B0502020104020203" pitchFamily="34" charset="0"/>
              </a:rPr>
              <a:t>Serviceable Addressable Market: </a:t>
            </a:r>
          </a:p>
          <a:p>
            <a:r>
              <a:rPr lang="en-US" sz="2000" dirty="0">
                <a:latin typeface="Gill Sans MT" panose="020B0502020104020203" pitchFamily="34" charset="0"/>
              </a:rPr>
              <a:t>SC healthcare ecosystem (MUSC serves 2.4M patients; state digital health push)</a:t>
            </a:r>
          </a:p>
          <a:p>
            <a:pPr marL="342900" indent="-342900">
              <a:buFont typeface="Arial" panose="020B0604020202020204" pitchFamily="34" charset="0"/>
              <a:buChar char="•"/>
            </a:pPr>
            <a:endParaRPr lang="en-US" sz="2000" dirty="0">
              <a:latin typeface="Gill Sans MT" panose="020B0502020104020203" pitchFamily="34" charset="0"/>
            </a:endParaRPr>
          </a:p>
          <a:p>
            <a:pPr algn="ctr"/>
            <a:r>
              <a:rPr lang="en-US" sz="2000" b="1" dirty="0">
                <a:latin typeface="Gill Sans MT" panose="020B0502020104020203" pitchFamily="34" charset="0"/>
              </a:rPr>
              <a:t>SC-First: </a:t>
            </a:r>
          </a:p>
          <a:p>
            <a:r>
              <a:rPr lang="en-US" sz="2000" dirty="0">
                <a:latin typeface="Gill Sans MT" panose="020B0502020104020203" pitchFamily="34" charset="0"/>
              </a:rPr>
              <a:t>Pilots with local facilities → national expansion</a:t>
            </a:r>
          </a:p>
          <a:p>
            <a:endParaRPr lang="en-US" sz="2000" b="1" dirty="0">
              <a:latin typeface="Gill Sans MT" panose="020B0502020104020203" pitchFamily="34" charset="0"/>
            </a:endParaRPr>
          </a:p>
          <a:p>
            <a:endParaRPr lang="en-US" sz="2000" dirty="0">
              <a:latin typeface="Gill Sans MT" panose="020B0502020104020203" pitchFamily="34" charset="0"/>
            </a:endParaRPr>
          </a:p>
          <a:p>
            <a:endParaRPr lang="en-US" sz="2000" dirty="0">
              <a:latin typeface="Gill Sans MT" panose="020B0502020104020203" pitchFamily="34" charset="0"/>
            </a:endParaRPr>
          </a:p>
          <a:p>
            <a:endParaRPr lang="en-US" sz="1600" dirty="0">
              <a:latin typeface="Gill Sans MT" panose="020B0502020104020203" pitchFamily="34" charset="0"/>
            </a:endParaRPr>
          </a:p>
          <a:p>
            <a:endParaRPr lang="en-US" b="1" dirty="0">
              <a:latin typeface="Gill Sans MT" panose="020B0502020104020203" pitchFamily="34" charset="0"/>
            </a:endParaRPr>
          </a:p>
          <a:p>
            <a:endParaRPr lang="en-US" dirty="0"/>
          </a:p>
        </p:txBody>
      </p:sp>
      <p:pic>
        <p:nvPicPr>
          <p:cNvPr id="2" name="Picture 1">
            <a:extLst>
              <a:ext uri="{FF2B5EF4-FFF2-40B4-BE49-F238E27FC236}">
                <a16:creationId xmlns:a16="http://schemas.microsoft.com/office/drawing/2014/main" id="{8C2EE049-D5FF-3D3C-3FCD-C9DEC80F6B24}"/>
              </a:ext>
            </a:extLst>
          </p:cNvPr>
          <p:cNvPicPr>
            <a:picLocks noChangeAspect="1"/>
          </p:cNvPicPr>
          <p:nvPr/>
        </p:nvPicPr>
        <p:blipFill>
          <a:blip r:embed="rId2"/>
          <a:stretch>
            <a:fillRect/>
          </a:stretch>
        </p:blipFill>
        <p:spPr>
          <a:xfrm>
            <a:off x="5034761" y="1248666"/>
            <a:ext cx="6541003" cy="4360668"/>
          </a:xfrm>
          <a:prstGeom prst="rect">
            <a:avLst/>
          </a:prstGeom>
        </p:spPr>
      </p:pic>
    </p:spTree>
    <p:extLst>
      <p:ext uri="{BB962C8B-B14F-4D97-AF65-F5344CB8AC3E}">
        <p14:creationId xmlns:p14="http://schemas.microsoft.com/office/powerpoint/2010/main" val="34047655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1E57634C-F9F1-9085-6948-FCD8AC327103}"/>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F9E6382-AC46-6748-C5EA-244F6FD80732}"/>
              </a:ext>
            </a:extLst>
          </p:cNvPr>
          <p:cNvSpPr>
            <a:spLocks noGrp="1"/>
          </p:cNvSpPr>
          <p:nvPr>
            <p:ph type="sldNum" sz="quarter" idx="11"/>
          </p:nvPr>
        </p:nvSpPr>
        <p:spPr/>
        <p:txBody>
          <a:bodyPr/>
          <a:lstStyle/>
          <a:p>
            <a:fld id="{EECC7194-A4D0-457B-9D3E-53681723AFF7}" type="slidenum">
              <a:rPr lang="en-US" smtClean="0"/>
              <a:pPr/>
              <a:t>7</a:t>
            </a:fld>
            <a:endParaRPr lang="en-US" dirty="0"/>
          </a:p>
        </p:txBody>
      </p:sp>
      <p:sp>
        <p:nvSpPr>
          <p:cNvPr id="4" name="Title 3">
            <a:extLst>
              <a:ext uri="{FF2B5EF4-FFF2-40B4-BE49-F238E27FC236}">
                <a16:creationId xmlns:a16="http://schemas.microsoft.com/office/drawing/2014/main" id="{FADA77CA-7D5D-CA39-B25B-00E7C5EE5390}"/>
              </a:ext>
            </a:extLst>
          </p:cNvPr>
          <p:cNvSpPr>
            <a:spLocks noGrp="1"/>
          </p:cNvSpPr>
          <p:nvPr>
            <p:ph type="title"/>
          </p:nvPr>
        </p:nvSpPr>
        <p:spPr>
          <a:xfrm>
            <a:off x="683888" y="494678"/>
            <a:ext cx="7560000" cy="370166"/>
          </a:xfrm>
        </p:spPr>
        <p:txBody>
          <a:bodyPr/>
          <a:lstStyle/>
          <a:p>
            <a:r>
              <a:rPr lang="en-US" dirty="0"/>
              <a:t>Traction &amp; Validation</a:t>
            </a:r>
          </a:p>
        </p:txBody>
      </p:sp>
      <p:pic>
        <p:nvPicPr>
          <p:cNvPr id="2" name="Picture 1">
            <a:extLst>
              <a:ext uri="{FF2B5EF4-FFF2-40B4-BE49-F238E27FC236}">
                <a16:creationId xmlns:a16="http://schemas.microsoft.com/office/drawing/2014/main" id="{7E6C32EF-4B89-929D-4EE0-9DFE5FDD0A2D}"/>
              </a:ext>
            </a:extLst>
          </p:cNvPr>
          <p:cNvPicPr>
            <a:picLocks noChangeAspect="1"/>
          </p:cNvPicPr>
          <p:nvPr/>
        </p:nvPicPr>
        <p:blipFill>
          <a:blip r:embed="rId2"/>
          <a:stretch>
            <a:fillRect/>
          </a:stretch>
        </p:blipFill>
        <p:spPr>
          <a:xfrm>
            <a:off x="1450080" y="995160"/>
            <a:ext cx="9291840" cy="5381841"/>
          </a:xfrm>
          <a:prstGeom prst="rect">
            <a:avLst/>
          </a:prstGeom>
        </p:spPr>
      </p:pic>
    </p:spTree>
    <p:extLst>
      <p:ext uri="{BB962C8B-B14F-4D97-AF65-F5344CB8AC3E}">
        <p14:creationId xmlns:p14="http://schemas.microsoft.com/office/powerpoint/2010/main" val="20037399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3FE0CA1B-1FDC-C4DD-B793-14A5E30FC696}"/>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1ECAD54-F9E2-2954-BB9B-2A923B0F489A}"/>
              </a:ext>
            </a:extLst>
          </p:cNvPr>
          <p:cNvSpPr>
            <a:spLocks noGrp="1"/>
          </p:cNvSpPr>
          <p:nvPr>
            <p:ph type="sldNum" sz="quarter" idx="11"/>
          </p:nvPr>
        </p:nvSpPr>
        <p:spPr/>
        <p:txBody>
          <a:bodyPr/>
          <a:lstStyle/>
          <a:p>
            <a:fld id="{EECC7194-A4D0-457B-9D3E-53681723AFF7}" type="slidenum">
              <a:rPr lang="en-US" smtClean="0"/>
              <a:pPr/>
              <a:t>8</a:t>
            </a:fld>
            <a:endParaRPr lang="en-US" dirty="0"/>
          </a:p>
        </p:txBody>
      </p:sp>
      <p:sp>
        <p:nvSpPr>
          <p:cNvPr id="4" name="Title 3">
            <a:extLst>
              <a:ext uri="{FF2B5EF4-FFF2-40B4-BE49-F238E27FC236}">
                <a16:creationId xmlns:a16="http://schemas.microsoft.com/office/drawing/2014/main" id="{2F2E14C2-70D9-AAE0-2985-40238181F7FF}"/>
              </a:ext>
            </a:extLst>
          </p:cNvPr>
          <p:cNvSpPr>
            <a:spLocks noGrp="1"/>
          </p:cNvSpPr>
          <p:nvPr>
            <p:ph type="title"/>
          </p:nvPr>
        </p:nvSpPr>
        <p:spPr>
          <a:xfrm>
            <a:off x="683888" y="494678"/>
            <a:ext cx="7560000" cy="370166"/>
          </a:xfrm>
        </p:spPr>
        <p:txBody>
          <a:bodyPr/>
          <a:lstStyle/>
          <a:p>
            <a:r>
              <a:rPr lang="en-US"/>
              <a:t>Business model</a:t>
            </a:r>
            <a:endParaRPr lang="en-US" dirty="0"/>
          </a:p>
        </p:txBody>
      </p:sp>
      <p:sp>
        <p:nvSpPr>
          <p:cNvPr id="6" name="TextBox 5">
            <a:extLst>
              <a:ext uri="{FF2B5EF4-FFF2-40B4-BE49-F238E27FC236}">
                <a16:creationId xmlns:a16="http://schemas.microsoft.com/office/drawing/2014/main" id="{A590B5C1-825D-E518-2E80-D6766A5EC6CE}"/>
              </a:ext>
            </a:extLst>
          </p:cNvPr>
          <p:cNvSpPr txBox="1"/>
          <p:nvPr/>
        </p:nvSpPr>
        <p:spPr>
          <a:xfrm>
            <a:off x="481000" y="1028343"/>
            <a:ext cx="4861710" cy="3139321"/>
          </a:xfrm>
          <a:prstGeom prst="rect">
            <a:avLst/>
          </a:prstGeom>
          <a:noFill/>
        </p:spPr>
        <p:txBody>
          <a:bodyPr wrap="square" rtlCol="0">
            <a:spAutoFit/>
          </a:bodyPr>
          <a:lstStyle/>
          <a:p>
            <a:r>
              <a:rPr lang="en-US" sz="2000" b="1" dirty="0">
                <a:latin typeface="Gill Sans MT" panose="020B0502020104020203" pitchFamily="34" charset="0"/>
              </a:rPr>
              <a:t>Revenue Paths: </a:t>
            </a:r>
            <a:r>
              <a:rPr lang="en-US" sz="2000" dirty="0">
                <a:latin typeface="Gill Sans MT" panose="020B0502020104020203" pitchFamily="34" charset="0"/>
              </a:rPr>
              <a:t>Protocol fees, SDK/enterprise licensing, token utility (incentives)</a:t>
            </a:r>
          </a:p>
          <a:p>
            <a:endParaRPr lang="en-US" sz="2000" b="1" dirty="0">
              <a:latin typeface="Gill Sans MT" panose="020B0502020104020203" pitchFamily="34" charset="0"/>
            </a:endParaRPr>
          </a:p>
          <a:p>
            <a:r>
              <a:rPr lang="en-US" sz="2000" b="1" dirty="0">
                <a:latin typeface="Gill Sans MT" panose="020B0502020104020203" pitchFamily="34" charset="0"/>
              </a:rPr>
              <a:t>Pricing Strategy: </a:t>
            </a:r>
            <a:r>
              <a:rPr lang="en-US" sz="2000" dirty="0">
                <a:latin typeface="Gill Sans MT" panose="020B0502020104020203" pitchFamily="34" charset="0"/>
              </a:rPr>
              <a:t>Freemium for patients, subscription for providers</a:t>
            </a:r>
          </a:p>
          <a:p>
            <a:endParaRPr lang="en-US" sz="2000" b="1" dirty="0">
              <a:latin typeface="Gill Sans MT" panose="020B0502020104020203" pitchFamily="34" charset="0"/>
            </a:endParaRPr>
          </a:p>
          <a:p>
            <a:r>
              <a:rPr lang="en-US" sz="2000" b="1" dirty="0">
                <a:latin typeface="Gill Sans MT" panose="020B0502020104020203" pitchFamily="34" charset="0"/>
              </a:rPr>
              <a:t>Path to Profitability: </a:t>
            </a:r>
            <a:r>
              <a:rPr lang="en-US" sz="2000" dirty="0">
                <a:latin typeface="Gill Sans MT" panose="020B0502020104020203" pitchFamily="34" charset="0"/>
              </a:rPr>
              <a:t>Pilot revenue → Enterprise Adoption → Scaled Fees</a:t>
            </a:r>
          </a:p>
          <a:p>
            <a:endParaRPr lang="en-US" dirty="0"/>
          </a:p>
        </p:txBody>
      </p:sp>
      <p:pic>
        <p:nvPicPr>
          <p:cNvPr id="5" name="Picture 4">
            <a:extLst>
              <a:ext uri="{FF2B5EF4-FFF2-40B4-BE49-F238E27FC236}">
                <a16:creationId xmlns:a16="http://schemas.microsoft.com/office/drawing/2014/main" id="{2535A467-AE0E-9DA4-88ED-233D713D5D5A}"/>
              </a:ext>
            </a:extLst>
          </p:cNvPr>
          <p:cNvPicPr>
            <a:picLocks noChangeAspect="1"/>
          </p:cNvPicPr>
          <p:nvPr/>
        </p:nvPicPr>
        <p:blipFill>
          <a:blip r:embed="rId2"/>
          <a:stretch>
            <a:fillRect/>
          </a:stretch>
        </p:blipFill>
        <p:spPr>
          <a:xfrm>
            <a:off x="5538651" y="1227907"/>
            <a:ext cx="6037113" cy="4024742"/>
          </a:xfrm>
          <a:prstGeom prst="rect">
            <a:avLst/>
          </a:prstGeom>
        </p:spPr>
      </p:pic>
    </p:spTree>
    <p:extLst>
      <p:ext uri="{BB962C8B-B14F-4D97-AF65-F5344CB8AC3E}">
        <p14:creationId xmlns:p14="http://schemas.microsoft.com/office/powerpoint/2010/main" val="24297144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D74F7B54-2137-2B5D-C43A-F10CCF2F7561}"/>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8D50536-9E56-52CD-A126-8DB6ECFE4976}"/>
              </a:ext>
            </a:extLst>
          </p:cNvPr>
          <p:cNvSpPr>
            <a:spLocks noGrp="1"/>
          </p:cNvSpPr>
          <p:nvPr>
            <p:ph type="sldNum" sz="quarter" idx="11"/>
          </p:nvPr>
        </p:nvSpPr>
        <p:spPr/>
        <p:txBody>
          <a:bodyPr/>
          <a:lstStyle/>
          <a:p>
            <a:fld id="{EECC7194-A4D0-457B-9D3E-53681723AFF7}" type="slidenum">
              <a:rPr lang="en-US" smtClean="0"/>
              <a:pPr/>
              <a:t>9</a:t>
            </a:fld>
            <a:endParaRPr lang="en-US" dirty="0"/>
          </a:p>
        </p:txBody>
      </p:sp>
      <p:sp>
        <p:nvSpPr>
          <p:cNvPr id="4" name="Title 3">
            <a:extLst>
              <a:ext uri="{FF2B5EF4-FFF2-40B4-BE49-F238E27FC236}">
                <a16:creationId xmlns:a16="http://schemas.microsoft.com/office/drawing/2014/main" id="{C46485AD-2D40-50FC-7940-23B419BC30DD}"/>
              </a:ext>
            </a:extLst>
          </p:cNvPr>
          <p:cNvSpPr>
            <a:spLocks noGrp="1"/>
          </p:cNvSpPr>
          <p:nvPr>
            <p:ph type="title"/>
          </p:nvPr>
        </p:nvSpPr>
        <p:spPr>
          <a:xfrm>
            <a:off x="683887" y="494678"/>
            <a:ext cx="9413701" cy="370166"/>
          </a:xfrm>
        </p:spPr>
        <p:txBody>
          <a:bodyPr/>
          <a:lstStyle/>
          <a:p>
            <a:r>
              <a:rPr lang="en-US" dirty="0"/>
              <a:t>Go-to-market &amp; South Carolina impact</a:t>
            </a:r>
          </a:p>
        </p:txBody>
      </p:sp>
      <p:sp>
        <p:nvSpPr>
          <p:cNvPr id="6" name="TextBox 5">
            <a:extLst>
              <a:ext uri="{FF2B5EF4-FFF2-40B4-BE49-F238E27FC236}">
                <a16:creationId xmlns:a16="http://schemas.microsoft.com/office/drawing/2014/main" id="{B4185BE3-3E33-71A0-2670-BB09D1C36A32}"/>
              </a:ext>
            </a:extLst>
          </p:cNvPr>
          <p:cNvSpPr txBox="1"/>
          <p:nvPr/>
        </p:nvSpPr>
        <p:spPr>
          <a:xfrm>
            <a:off x="480999" y="1028343"/>
            <a:ext cx="3424795" cy="4955203"/>
          </a:xfrm>
          <a:prstGeom prst="rect">
            <a:avLst/>
          </a:prstGeom>
          <a:noFill/>
        </p:spPr>
        <p:txBody>
          <a:bodyPr wrap="square" rtlCol="0">
            <a:spAutoFit/>
          </a:bodyPr>
          <a:lstStyle/>
          <a:p>
            <a:r>
              <a:rPr lang="en-US" sz="2000" b="1" dirty="0">
                <a:latin typeface="Gill Sans MT" panose="020B0502020104020203" pitchFamily="34" charset="0"/>
              </a:rPr>
              <a:t>Phase 1: </a:t>
            </a:r>
            <a:r>
              <a:rPr lang="en-US" sz="2000" dirty="0">
                <a:latin typeface="Gill Sans MT" panose="020B0502020104020203" pitchFamily="34" charset="0"/>
              </a:rPr>
              <a:t>SC-First rollout (Mount Pleasant HQ → MUSC/Charleston Clinics → Statewide)</a:t>
            </a:r>
          </a:p>
          <a:p>
            <a:r>
              <a:rPr lang="en-US" sz="2000" b="1" dirty="0">
                <a:latin typeface="Gill Sans MT" panose="020B0502020104020203" pitchFamily="34" charset="0"/>
              </a:rPr>
              <a:t> </a:t>
            </a:r>
          </a:p>
          <a:p>
            <a:r>
              <a:rPr lang="en-US" sz="2000" b="1" dirty="0">
                <a:latin typeface="Gill Sans MT" panose="020B0502020104020203" pitchFamily="34" charset="0"/>
              </a:rPr>
              <a:t>Partnerships: </a:t>
            </a:r>
            <a:r>
              <a:rPr lang="en-US" sz="2000" dirty="0">
                <a:latin typeface="Gill Sans MT" panose="020B0502020104020203" pitchFamily="34" charset="0"/>
              </a:rPr>
              <a:t>Seeking pilots with SC medical facilities</a:t>
            </a:r>
          </a:p>
          <a:p>
            <a:endParaRPr lang="en-US" sz="2000" b="1" dirty="0">
              <a:latin typeface="Gill Sans MT" panose="020B0502020104020203" pitchFamily="34" charset="0"/>
            </a:endParaRPr>
          </a:p>
          <a:p>
            <a:r>
              <a:rPr lang="en-US" sz="2000" b="1" dirty="0">
                <a:latin typeface="Gill Sans MT" panose="020B0502020104020203" pitchFamily="34" charset="0"/>
              </a:rPr>
              <a:t>Economic Benefit: </a:t>
            </a:r>
            <a:r>
              <a:rPr lang="en-US" sz="2000" dirty="0">
                <a:latin typeface="Gill Sans MT" panose="020B0502020104020203" pitchFamily="34" charset="0"/>
              </a:rPr>
              <a:t>Jobs, innovation in SC healthcare, local data security.</a:t>
            </a:r>
          </a:p>
          <a:p>
            <a:r>
              <a:rPr lang="en-US" sz="2000" dirty="0">
                <a:latin typeface="Gill Sans MT" panose="020B0502020104020203" pitchFamily="34" charset="0"/>
              </a:rPr>
              <a:t> </a:t>
            </a:r>
          </a:p>
          <a:p>
            <a:r>
              <a:rPr lang="en-US" sz="2000" b="1" dirty="0">
                <a:latin typeface="Gill Sans MT" panose="020B0502020104020203" pitchFamily="34" charset="0"/>
              </a:rPr>
              <a:t>National scale post-validation.  </a:t>
            </a:r>
          </a:p>
          <a:p>
            <a:endParaRPr lang="en-US" b="1" dirty="0">
              <a:latin typeface="Gill Sans MT" panose="020B0502020104020203" pitchFamily="34" charset="0"/>
            </a:endParaRPr>
          </a:p>
          <a:p>
            <a:endParaRPr lang="en-US" dirty="0"/>
          </a:p>
        </p:txBody>
      </p:sp>
      <p:pic>
        <p:nvPicPr>
          <p:cNvPr id="2" name="Picture 1">
            <a:extLst>
              <a:ext uri="{FF2B5EF4-FFF2-40B4-BE49-F238E27FC236}">
                <a16:creationId xmlns:a16="http://schemas.microsoft.com/office/drawing/2014/main" id="{F592B40F-F876-E384-A2A7-6D386D6A064D}"/>
              </a:ext>
            </a:extLst>
          </p:cNvPr>
          <p:cNvPicPr>
            <a:picLocks noChangeAspect="1"/>
          </p:cNvPicPr>
          <p:nvPr/>
        </p:nvPicPr>
        <p:blipFill>
          <a:blip r:embed="rId2"/>
          <a:stretch>
            <a:fillRect/>
          </a:stretch>
        </p:blipFill>
        <p:spPr>
          <a:xfrm>
            <a:off x="4142959" y="1158983"/>
            <a:ext cx="7432805" cy="4955203"/>
          </a:xfrm>
          <a:prstGeom prst="rect">
            <a:avLst/>
          </a:prstGeom>
        </p:spPr>
      </p:pic>
    </p:spTree>
    <p:extLst>
      <p:ext uri="{BB962C8B-B14F-4D97-AF65-F5344CB8AC3E}">
        <p14:creationId xmlns:p14="http://schemas.microsoft.com/office/powerpoint/2010/main" val="3277887912"/>
      </p:ext>
    </p:extLst>
  </p:cSld>
  <p:clrMapOvr>
    <a:masterClrMapping/>
  </p:clrMapOvr>
</p:sld>
</file>

<file path=ppt/theme/theme1.xml><?xml version="1.0" encoding="utf-8"?>
<a:theme xmlns:a="http://schemas.openxmlformats.org/drawingml/2006/main" name="Office Theme">
  <a:themeElements>
    <a:clrScheme name="MS Healthcare Pitch">
      <a:dk1>
        <a:sysClr val="windowText" lastClr="000000"/>
      </a:dk1>
      <a:lt1>
        <a:sysClr val="window" lastClr="FFFFFF"/>
      </a:lt1>
      <a:dk2>
        <a:srgbClr val="00292E"/>
      </a:dk2>
      <a:lt2>
        <a:srgbClr val="64B2C1"/>
      </a:lt2>
      <a:accent1>
        <a:srgbClr val="F0CDA1"/>
      </a:accent1>
      <a:accent2>
        <a:srgbClr val="107082"/>
      </a:accent2>
      <a:accent3>
        <a:srgbClr val="054854"/>
      </a:accent3>
      <a:accent4>
        <a:srgbClr val="00AEEF"/>
      </a:accent4>
      <a:accent5>
        <a:srgbClr val="F99927"/>
      </a:accent5>
      <a:accent6>
        <a:srgbClr val="EC7216"/>
      </a:accent6>
      <a:hlink>
        <a:srgbClr val="000000"/>
      </a:hlink>
      <a:folHlink>
        <a:srgbClr val="000000"/>
      </a:folHlink>
    </a:clrScheme>
    <a:fontScheme name="MS Healthcare Pitch">
      <a:majorFont>
        <a:latin typeface="Gill Sans MT"/>
        <a:ea typeface=""/>
        <a:cs typeface=""/>
      </a:majorFont>
      <a:minorFont>
        <a:latin typeface="Arial "/>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tx2"/>
            </a:gs>
            <a:gs pos="100000">
              <a:schemeClr val="accent2"/>
            </a:gs>
          </a:gsLst>
          <a:lin ang="14400000" scaled="0"/>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MB Healthcare Pitch Deck SB_v3" id="{F20654C3-30CB-4A23-AE37-CA3918CCFD51}" vid="{71C4247B-9648-406B-9B0E-E7124027980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33BAED8-F9E7-4D41-86E9-333473F909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C66BDC7-24D2-4343-8D41-18F9C23F860A}">
  <ds:schemaRefs>
    <ds:schemaRef ds:uri="http://schemas.microsoft.com/sharepoint/v3/contenttype/forms"/>
  </ds:schemaRefs>
</ds:datastoreItem>
</file>

<file path=customXml/itemProps3.xml><?xml version="1.0" encoding="utf-8"?>
<ds:datastoreItem xmlns:ds="http://schemas.openxmlformats.org/officeDocument/2006/customXml" ds:itemID="{AF4BDB64-2AF8-42D4-96C8-B6B6F098993C}">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Healthcare office pitch deck</Template>
  <TotalTime>287</TotalTime>
  <Words>1113</Words>
  <Application>Microsoft Office PowerPoint</Application>
  <PresentationFormat>Widescreen</PresentationFormat>
  <Paragraphs>162</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Arial </vt:lpstr>
      <vt:lpstr>Calibri</vt:lpstr>
      <vt:lpstr>Courier New</vt:lpstr>
      <vt:lpstr>Gill Sans MT</vt:lpstr>
      <vt:lpstr>Wingdings</vt:lpstr>
      <vt:lpstr>Office Theme</vt:lpstr>
      <vt:lpstr> Solus Protocol The Standard for Decentralized  Medical Data Integrity  </vt:lpstr>
      <vt:lpstr>About US</vt:lpstr>
      <vt:lpstr>Problem</vt:lpstr>
      <vt:lpstr>Solution</vt:lpstr>
      <vt:lpstr>Product &amp; technology</vt:lpstr>
      <vt:lpstr>Market opportunity</vt:lpstr>
      <vt:lpstr>Traction &amp; Validation</vt:lpstr>
      <vt:lpstr>Business model</vt:lpstr>
      <vt:lpstr>Go-to-market &amp; South Carolina impact</vt:lpstr>
      <vt:lpstr>Competition &amp; differentiation</vt:lpstr>
      <vt:lpstr>Competition &amp; differentiation (cont.)</vt:lpstr>
      <vt:lpstr>Competition &amp; differentiation (cont.)</vt:lpstr>
      <vt:lpstr>Ask &amp; use of funds</vt:lpstr>
      <vt:lpstr>Solus Protocol Team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Nick Frankfort</dc:creator>
  <cp:lastModifiedBy>Nick Frankfort</cp:lastModifiedBy>
  <cp:revision>2</cp:revision>
  <dcterms:created xsi:type="dcterms:W3CDTF">2026-01-27T21:45:40Z</dcterms:created>
  <dcterms:modified xsi:type="dcterms:W3CDTF">2026-01-28T02:36:00Z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